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0" r:id="rId4"/>
    <p:sldId id="261" r:id="rId5"/>
    <p:sldId id="262" r:id="rId6"/>
    <p:sldId id="263" r:id="rId7"/>
    <p:sldId id="265" r:id="rId8"/>
    <p:sldId id="266" r:id="rId9"/>
    <p:sldId id="267" r:id="rId10"/>
    <p:sldId id="270" r:id="rId11"/>
    <p:sldId id="264" r:id="rId12"/>
    <p:sldId id="257" r:id="rId13"/>
    <p:sldId id="268" r:id="rId14"/>
    <p:sldId id="271" r:id="rId15"/>
    <p:sldId id="273" r:id="rId16"/>
    <p:sldId id="274"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56C1C5A-3390-4687-BE49-DDE872F43B44}" type="datetimeFigureOut">
              <a:rPr lang="en-GB" smtClean="0"/>
              <a:t>17/11/2021</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69D9689-955B-49C5-8E17-07F570473E88}" type="slidenum">
              <a:rPr lang="en-GB" smtClean="0"/>
              <a:t>‹#›</a:t>
            </a:fld>
            <a:endParaRPr lang="en-GB"/>
          </a:p>
        </p:txBody>
      </p:sp>
    </p:spTree>
    <p:extLst>
      <p:ext uri="{BB962C8B-B14F-4D97-AF65-F5344CB8AC3E}">
        <p14:creationId xmlns:p14="http://schemas.microsoft.com/office/powerpoint/2010/main" val="367705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9D9689-955B-49C5-8E17-07F570473E88}" type="slidenum">
              <a:rPr lang="en-GB" smtClean="0"/>
              <a:t>13</a:t>
            </a:fld>
            <a:endParaRPr lang="en-GB"/>
          </a:p>
        </p:txBody>
      </p:sp>
    </p:spTree>
    <p:extLst>
      <p:ext uri="{BB962C8B-B14F-4D97-AF65-F5344CB8AC3E}">
        <p14:creationId xmlns:p14="http://schemas.microsoft.com/office/powerpoint/2010/main" val="402358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8338-539F-4852-BE9F-23FDDA16FF5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7D5BCD06-2E41-41A5-8C1B-2FD33C37979E}"/>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6C8D5EC0-AD33-453C-A06C-59D997CF128A}"/>
              </a:ext>
            </a:extLst>
          </p:cNvPr>
          <p:cNvSpPr txBox="1">
            <a:spLocks noGrp="1"/>
          </p:cNvSpPr>
          <p:nvPr>
            <p:ph type="dt" sz="half" idx="7"/>
          </p:nvPr>
        </p:nvSpPr>
        <p:spPr/>
        <p:txBody>
          <a:bodyPr/>
          <a:lstStyle>
            <a:lvl1pPr>
              <a:defRPr/>
            </a:lvl1pPr>
          </a:lstStyle>
          <a:p>
            <a:pPr lvl="0"/>
            <a:fld id="{D027508E-F390-4E55-8DA5-FD013088FC37}" type="datetime1">
              <a:rPr lang="en-GB"/>
              <a:pPr lvl="0"/>
              <a:t>17/11/2021</a:t>
            </a:fld>
            <a:endParaRPr lang="en-GB"/>
          </a:p>
        </p:txBody>
      </p:sp>
      <p:sp>
        <p:nvSpPr>
          <p:cNvPr id="5" name="Footer Placeholder 4">
            <a:extLst>
              <a:ext uri="{FF2B5EF4-FFF2-40B4-BE49-F238E27FC236}">
                <a16:creationId xmlns:a16="http://schemas.microsoft.com/office/drawing/2014/main" id="{2A90AB95-06A9-47A6-AF61-2EEB2AEC83A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D6900F7-43E8-41DB-BE58-E112109A802C}"/>
              </a:ext>
            </a:extLst>
          </p:cNvPr>
          <p:cNvSpPr txBox="1">
            <a:spLocks noGrp="1"/>
          </p:cNvSpPr>
          <p:nvPr>
            <p:ph type="sldNum" sz="quarter" idx="8"/>
          </p:nvPr>
        </p:nvSpPr>
        <p:spPr/>
        <p:txBody>
          <a:bodyPr/>
          <a:lstStyle>
            <a:lvl1pPr>
              <a:defRPr/>
            </a:lvl1pPr>
          </a:lstStyle>
          <a:p>
            <a:pPr lvl="0"/>
            <a:fld id="{4566F7D6-C063-4137-8714-41223F576CA7}" type="slidenum">
              <a:t>‹#›</a:t>
            </a:fld>
            <a:endParaRPr lang="en-GB"/>
          </a:p>
        </p:txBody>
      </p:sp>
    </p:spTree>
    <p:extLst>
      <p:ext uri="{BB962C8B-B14F-4D97-AF65-F5344CB8AC3E}">
        <p14:creationId xmlns:p14="http://schemas.microsoft.com/office/powerpoint/2010/main" val="11043735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03A2-ECE8-4204-B3B5-8F77BC52ECB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AD18C169-AAA7-450C-A894-3CB628B39D1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C268F9-8501-4168-A0EF-4DCE4D5D391E}"/>
              </a:ext>
            </a:extLst>
          </p:cNvPr>
          <p:cNvSpPr txBox="1">
            <a:spLocks noGrp="1"/>
          </p:cNvSpPr>
          <p:nvPr>
            <p:ph type="dt" sz="half" idx="7"/>
          </p:nvPr>
        </p:nvSpPr>
        <p:spPr/>
        <p:txBody>
          <a:bodyPr/>
          <a:lstStyle>
            <a:lvl1pPr>
              <a:defRPr/>
            </a:lvl1pPr>
          </a:lstStyle>
          <a:p>
            <a:pPr lvl="0"/>
            <a:fld id="{EF75E2CA-ABC1-4C53-94C0-F04F510D69D8}" type="datetime1">
              <a:rPr lang="en-GB"/>
              <a:pPr lvl="0"/>
              <a:t>17/11/2021</a:t>
            </a:fld>
            <a:endParaRPr lang="en-GB"/>
          </a:p>
        </p:txBody>
      </p:sp>
      <p:sp>
        <p:nvSpPr>
          <p:cNvPr id="5" name="Footer Placeholder 4">
            <a:extLst>
              <a:ext uri="{FF2B5EF4-FFF2-40B4-BE49-F238E27FC236}">
                <a16:creationId xmlns:a16="http://schemas.microsoft.com/office/drawing/2014/main" id="{13999108-7E4D-4586-9335-8FE095FBE6F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AD80D17-BBE6-4E09-88A6-07FCBB5514AB}"/>
              </a:ext>
            </a:extLst>
          </p:cNvPr>
          <p:cNvSpPr txBox="1">
            <a:spLocks noGrp="1"/>
          </p:cNvSpPr>
          <p:nvPr>
            <p:ph type="sldNum" sz="quarter" idx="8"/>
          </p:nvPr>
        </p:nvSpPr>
        <p:spPr/>
        <p:txBody>
          <a:bodyPr/>
          <a:lstStyle>
            <a:lvl1pPr>
              <a:defRPr/>
            </a:lvl1pPr>
          </a:lstStyle>
          <a:p>
            <a:pPr lvl="0"/>
            <a:fld id="{9F18113A-8C09-43FA-ADEE-84D1473CA6FB}" type="slidenum">
              <a:t>‹#›</a:t>
            </a:fld>
            <a:endParaRPr lang="en-GB"/>
          </a:p>
        </p:txBody>
      </p:sp>
    </p:spTree>
    <p:extLst>
      <p:ext uri="{BB962C8B-B14F-4D97-AF65-F5344CB8AC3E}">
        <p14:creationId xmlns:p14="http://schemas.microsoft.com/office/powerpoint/2010/main" val="208517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617F1-C8E6-4B1B-B861-44573C8501F7}"/>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B84EEAF-A530-4C68-BB37-3667C2DFE61A}"/>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1F00EE-1198-4E95-9D6C-6BF10C953A28}"/>
              </a:ext>
            </a:extLst>
          </p:cNvPr>
          <p:cNvSpPr txBox="1">
            <a:spLocks noGrp="1"/>
          </p:cNvSpPr>
          <p:nvPr>
            <p:ph type="dt" sz="half" idx="7"/>
          </p:nvPr>
        </p:nvSpPr>
        <p:spPr/>
        <p:txBody>
          <a:bodyPr/>
          <a:lstStyle>
            <a:lvl1pPr>
              <a:defRPr/>
            </a:lvl1pPr>
          </a:lstStyle>
          <a:p>
            <a:pPr lvl="0"/>
            <a:fld id="{4FED3789-3DFF-4E5F-86BE-22029E1994F0}" type="datetime1">
              <a:rPr lang="en-GB"/>
              <a:pPr lvl="0"/>
              <a:t>17/11/2021</a:t>
            </a:fld>
            <a:endParaRPr lang="en-GB"/>
          </a:p>
        </p:txBody>
      </p:sp>
      <p:sp>
        <p:nvSpPr>
          <p:cNvPr id="5" name="Footer Placeholder 4">
            <a:extLst>
              <a:ext uri="{FF2B5EF4-FFF2-40B4-BE49-F238E27FC236}">
                <a16:creationId xmlns:a16="http://schemas.microsoft.com/office/drawing/2014/main" id="{FD571390-FE32-44A2-A253-7885F9C0C71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5F95078-CE54-4063-A4AC-EECD3C975200}"/>
              </a:ext>
            </a:extLst>
          </p:cNvPr>
          <p:cNvSpPr txBox="1">
            <a:spLocks noGrp="1"/>
          </p:cNvSpPr>
          <p:nvPr>
            <p:ph type="sldNum" sz="quarter" idx="8"/>
          </p:nvPr>
        </p:nvSpPr>
        <p:spPr/>
        <p:txBody>
          <a:bodyPr/>
          <a:lstStyle>
            <a:lvl1pPr>
              <a:defRPr/>
            </a:lvl1pPr>
          </a:lstStyle>
          <a:p>
            <a:pPr lvl="0"/>
            <a:fld id="{F96AB556-9FEB-4A61-808D-52A7264DFC2A}" type="slidenum">
              <a:t>‹#›</a:t>
            </a:fld>
            <a:endParaRPr lang="en-GB"/>
          </a:p>
        </p:txBody>
      </p:sp>
    </p:spTree>
    <p:extLst>
      <p:ext uri="{BB962C8B-B14F-4D97-AF65-F5344CB8AC3E}">
        <p14:creationId xmlns:p14="http://schemas.microsoft.com/office/powerpoint/2010/main" val="119677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316CF-649E-47D6-9D7F-38E066F7445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3DED6C1-F5E0-4863-B821-87146396C83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5F5C0-73ED-4662-A0B1-3946BD46F0C7}"/>
              </a:ext>
            </a:extLst>
          </p:cNvPr>
          <p:cNvSpPr txBox="1">
            <a:spLocks noGrp="1"/>
          </p:cNvSpPr>
          <p:nvPr>
            <p:ph type="dt" sz="half" idx="7"/>
          </p:nvPr>
        </p:nvSpPr>
        <p:spPr/>
        <p:txBody>
          <a:bodyPr/>
          <a:lstStyle>
            <a:lvl1pPr>
              <a:defRPr/>
            </a:lvl1pPr>
          </a:lstStyle>
          <a:p>
            <a:pPr lvl="0"/>
            <a:fld id="{4BAFB91B-D227-4B35-BD87-04934B56EFE1}" type="datetime1">
              <a:rPr lang="en-GB"/>
              <a:pPr lvl="0"/>
              <a:t>17/11/2021</a:t>
            </a:fld>
            <a:endParaRPr lang="en-GB"/>
          </a:p>
        </p:txBody>
      </p:sp>
      <p:sp>
        <p:nvSpPr>
          <p:cNvPr id="5" name="Footer Placeholder 4">
            <a:extLst>
              <a:ext uri="{FF2B5EF4-FFF2-40B4-BE49-F238E27FC236}">
                <a16:creationId xmlns:a16="http://schemas.microsoft.com/office/drawing/2014/main" id="{148F6C9E-B630-41A9-85DA-8F9CACBD857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3D050B8-D484-476A-B170-8A1FDB55EECC}"/>
              </a:ext>
            </a:extLst>
          </p:cNvPr>
          <p:cNvSpPr txBox="1">
            <a:spLocks noGrp="1"/>
          </p:cNvSpPr>
          <p:nvPr>
            <p:ph type="sldNum" sz="quarter" idx="8"/>
          </p:nvPr>
        </p:nvSpPr>
        <p:spPr/>
        <p:txBody>
          <a:bodyPr/>
          <a:lstStyle>
            <a:lvl1pPr>
              <a:defRPr/>
            </a:lvl1pPr>
          </a:lstStyle>
          <a:p>
            <a:pPr lvl="0"/>
            <a:fld id="{2D4527AC-0816-494D-B094-517D9BC21873}" type="slidenum">
              <a:t>‹#›</a:t>
            </a:fld>
            <a:endParaRPr lang="en-GB"/>
          </a:p>
        </p:txBody>
      </p:sp>
    </p:spTree>
    <p:extLst>
      <p:ext uri="{BB962C8B-B14F-4D97-AF65-F5344CB8AC3E}">
        <p14:creationId xmlns:p14="http://schemas.microsoft.com/office/powerpoint/2010/main" val="11627554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3A56E-7565-4BF0-866B-C64A36866836}"/>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3397FC4-5D3C-424F-8654-928200E76BD4}"/>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6A695C7-299F-4D00-B376-759DC3C12512}"/>
              </a:ext>
            </a:extLst>
          </p:cNvPr>
          <p:cNvSpPr txBox="1">
            <a:spLocks noGrp="1"/>
          </p:cNvSpPr>
          <p:nvPr>
            <p:ph type="dt" sz="half" idx="7"/>
          </p:nvPr>
        </p:nvSpPr>
        <p:spPr/>
        <p:txBody>
          <a:bodyPr/>
          <a:lstStyle>
            <a:lvl1pPr>
              <a:defRPr/>
            </a:lvl1pPr>
          </a:lstStyle>
          <a:p>
            <a:pPr lvl="0"/>
            <a:fld id="{A23DB890-BB99-43AA-B969-958CD65E2F45}" type="datetime1">
              <a:rPr lang="en-GB"/>
              <a:pPr lvl="0"/>
              <a:t>17/11/2021</a:t>
            </a:fld>
            <a:endParaRPr lang="en-GB"/>
          </a:p>
        </p:txBody>
      </p:sp>
      <p:sp>
        <p:nvSpPr>
          <p:cNvPr id="5" name="Footer Placeholder 4">
            <a:extLst>
              <a:ext uri="{FF2B5EF4-FFF2-40B4-BE49-F238E27FC236}">
                <a16:creationId xmlns:a16="http://schemas.microsoft.com/office/drawing/2014/main" id="{C5FD001D-C3A4-40FE-A4B8-EA48213C147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1FB92BA-CBA0-4507-8617-DC52B36EFDF4}"/>
              </a:ext>
            </a:extLst>
          </p:cNvPr>
          <p:cNvSpPr txBox="1">
            <a:spLocks noGrp="1"/>
          </p:cNvSpPr>
          <p:nvPr>
            <p:ph type="sldNum" sz="quarter" idx="8"/>
          </p:nvPr>
        </p:nvSpPr>
        <p:spPr/>
        <p:txBody>
          <a:bodyPr/>
          <a:lstStyle>
            <a:lvl1pPr>
              <a:defRPr/>
            </a:lvl1pPr>
          </a:lstStyle>
          <a:p>
            <a:pPr lvl="0"/>
            <a:fld id="{2D3959A2-A462-44D7-A92D-23F54655CA09}" type="slidenum">
              <a:t>‹#›</a:t>
            </a:fld>
            <a:endParaRPr lang="en-GB"/>
          </a:p>
        </p:txBody>
      </p:sp>
    </p:spTree>
    <p:extLst>
      <p:ext uri="{BB962C8B-B14F-4D97-AF65-F5344CB8AC3E}">
        <p14:creationId xmlns:p14="http://schemas.microsoft.com/office/powerpoint/2010/main" val="130960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8994-5E9D-4504-97F1-1A29A8B9439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02865899-A048-4266-BA4A-D9209F419BC2}"/>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0A5ABF-5C2D-4FAD-8690-AC2E77F47F3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F42562-3F71-442C-9FB5-E1509DC1AF24}"/>
              </a:ext>
            </a:extLst>
          </p:cNvPr>
          <p:cNvSpPr txBox="1">
            <a:spLocks noGrp="1"/>
          </p:cNvSpPr>
          <p:nvPr>
            <p:ph type="dt" sz="half" idx="7"/>
          </p:nvPr>
        </p:nvSpPr>
        <p:spPr/>
        <p:txBody>
          <a:bodyPr/>
          <a:lstStyle>
            <a:lvl1pPr>
              <a:defRPr/>
            </a:lvl1pPr>
          </a:lstStyle>
          <a:p>
            <a:pPr lvl="0"/>
            <a:fld id="{D9DB2A62-EF6C-494D-9EE0-F05196F997C5}" type="datetime1">
              <a:rPr lang="en-GB"/>
              <a:pPr lvl="0"/>
              <a:t>17/11/2021</a:t>
            </a:fld>
            <a:endParaRPr lang="en-GB"/>
          </a:p>
        </p:txBody>
      </p:sp>
      <p:sp>
        <p:nvSpPr>
          <p:cNvPr id="6" name="Footer Placeholder 5">
            <a:extLst>
              <a:ext uri="{FF2B5EF4-FFF2-40B4-BE49-F238E27FC236}">
                <a16:creationId xmlns:a16="http://schemas.microsoft.com/office/drawing/2014/main" id="{B1EF50B5-3C52-4B41-B272-7EFAFAF2132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76380CC1-0ED3-4868-B34A-665121F1D0F9}"/>
              </a:ext>
            </a:extLst>
          </p:cNvPr>
          <p:cNvSpPr txBox="1">
            <a:spLocks noGrp="1"/>
          </p:cNvSpPr>
          <p:nvPr>
            <p:ph type="sldNum" sz="quarter" idx="8"/>
          </p:nvPr>
        </p:nvSpPr>
        <p:spPr/>
        <p:txBody>
          <a:bodyPr/>
          <a:lstStyle>
            <a:lvl1pPr>
              <a:defRPr/>
            </a:lvl1pPr>
          </a:lstStyle>
          <a:p>
            <a:pPr lvl="0"/>
            <a:fld id="{540D5E08-4746-497D-BBB0-AB9759D717FD}" type="slidenum">
              <a:t>‹#›</a:t>
            </a:fld>
            <a:endParaRPr lang="en-GB"/>
          </a:p>
        </p:txBody>
      </p:sp>
    </p:spTree>
    <p:extLst>
      <p:ext uri="{BB962C8B-B14F-4D97-AF65-F5344CB8AC3E}">
        <p14:creationId xmlns:p14="http://schemas.microsoft.com/office/powerpoint/2010/main" val="65921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7123-8B31-43CE-9CAB-406FB25824FB}"/>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3F36222-CB47-420D-AE94-C50EC4ACA66F}"/>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934E9066-56F2-4ABB-90E3-A47E884DF46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73F6B2-3E57-4CEA-8509-72738DC952AF}"/>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F43041AD-6F28-43B5-B4DD-4F9211433235}"/>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BE9EBA-A760-4E66-AEF5-D0A1F0EEC7AB}"/>
              </a:ext>
            </a:extLst>
          </p:cNvPr>
          <p:cNvSpPr txBox="1">
            <a:spLocks noGrp="1"/>
          </p:cNvSpPr>
          <p:nvPr>
            <p:ph type="dt" sz="half" idx="7"/>
          </p:nvPr>
        </p:nvSpPr>
        <p:spPr/>
        <p:txBody>
          <a:bodyPr/>
          <a:lstStyle>
            <a:lvl1pPr>
              <a:defRPr/>
            </a:lvl1pPr>
          </a:lstStyle>
          <a:p>
            <a:pPr lvl="0"/>
            <a:fld id="{03C9907A-8082-4399-AD57-58DF90BE69D6}" type="datetime1">
              <a:rPr lang="en-GB"/>
              <a:pPr lvl="0"/>
              <a:t>17/11/2021</a:t>
            </a:fld>
            <a:endParaRPr lang="en-GB"/>
          </a:p>
        </p:txBody>
      </p:sp>
      <p:sp>
        <p:nvSpPr>
          <p:cNvPr id="8" name="Footer Placeholder 7">
            <a:extLst>
              <a:ext uri="{FF2B5EF4-FFF2-40B4-BE49-F238E27FC236}">
                <a16:creationId xmlns:a16="http://schemas.microsoft.com/office/drawing/2014/main" id="{79EAFE11-2775-4466-9FFE-F73B45EDE9CE}"/>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2C693916-6211-4171-BFD3-6D863D850B00}"/>
              </a:ext>
            </a:extLst>
          </p:cNvPr>
          <p:cNvSpPr txBox="1">
            <a:spLocks noGrp="1"/>
          </p:cNvSpPr>
          <p:nvPr>
            <p:ph type="sldNum" sz="quarter" idx="8"/>
          </p:nvPr>
        </p:nvSpPr>
        <p:spPr/>
        <p:txBody>
          <a:bodyPr/>
          <a:lstStyle>
            <a:lvl1pPr>
              <a:defRPr/>
            </a:lvl1pPr>
          </a:lstStyle>
          <a:p>
            <a:pPr lvl="0"/>
            <a:fld id="{DD615462-A208-45B3-8B8F-8B2480C78A1A}" type="slidenum">
              <a:t>‹#›</a:t>
            </a:fld>
            <a:endParaRPr lang="en-GB"/>
          </a:p>
        </p:txBody>
      </p:sp>
    </p:spTree>
    <p:extLst>
      <p:ext uri="{BB962C8B-B14F-4D97-AF65-F5344CB8AC3E}">
        <p14:creationId xmlns:p14="http://schemas.microsoft.com/office/powerpoint/2010/main" val="206138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0F14-D024-43CE-B8E9-7A52BD72178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B46CAD9D-E0CC-4890-B5B0-1C32A681EF81}"/>
              </a:ext>
            </a:extLst>
          </p:cNvPr>
          <p:cNvSpPr txBox="1">
            <a:spLocks noGrp="1"/>
          </p:cNvSpPr>
          <p:nvPr>
            <p:ph type="dt" sz="half" idx="7"/>
          </p:nvPr>
        </p:nvSpPr>
        <p:spPr/>
        <p:txBody>
          <a:bodyPr/>
          <a:lstStyle>
            <a:lvl1pPr>
              <a:defRPr/>
            </a:lvl1pPr>
          </a:lstStyle>
          <a:p>
            <a:pPr lvl="0"/>
            <a:fld id="{9442996D-6641-43D5-9E71-771A5DDD2734}" type="datetime1">
              <a:rPr lang="en-GB"/>
              <a:pPr lvl="0"/>
              <a:t>17/11/2021</a:t>
            </a:fld>
            <a:endParaRPr lang="en-GB"/>
          </a:p>
        </p:txBody>
      </p:sp>
      <p:sp>
        <p:nvSpPr>
          <p:cNvPr id="4" name="Footer Placeholder 3">
            <a:extLst>
              <a:ext uri="{FF2B5EF4-FFF2-40B4-BE49-F238E27FC236}">
                <a16:creationId xmlns:a16="http://schemas.microsoft.com/office/drawing/2014/main" id="{88EDBCB2-C364-44F7-B046-91DD437C4950}"/>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95055159-5B6D-4A69-A8BD-D312C9F6F4A6}"/>
              </a:ext>
            </a:extLst>
          </p:cNvPr>
          <p:cNvSpPr txBox="1">
            <a:spLocks noGrp="1"/>
          </p:cNvSpPr>
          <p:nvPr>
            <p:ph type="sldNum" sz="quarter" idx="8"/>
          </p:nvPr>
        </p:nvSpPr>
        <p:spPr/>
        <p:txBody>
          <a:bodyPr/>
          <a:lstStyle>
            <a:lvl1pPr>
              <a:defRPr/>
            </a:lvl1pPr>
          </a:lstStyle>
          <a:p>
            <a:pPr lvl="0"/>
            <a:fld id="{709FD0A3-CF2A-4586-9A72-733750084FDA}" type="slidenum">
              <a:t>‹#›</a:t>
            </a:fld>
            <a:endParaRPr lang="en-GB"/>
          </a:p>
        </p:txBody>
      </p:sp>
    </p:spTree>
    <p:extLst>
      <p:ext uri="{BB962C8B-B14F-4D97-AF65-F5344CB8AC3E}">
        <p14:creationId xmlns:p14="http://schemas.microsoft.com/office/powerpoint/2010/main" val="420831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E6F4F-56C7-417A-BCD3-4E38DADB1392}"/>
              </a:ext>
            </a:extLst>
          </p:cNvPr>
          <p:cNvSpPr txBox="1">
            <a:spLocks noGrp="1"/>
          </p:cNvSpPr>
          <p:nvPr>
            <p:ph type="dt" sz="half" idx="7"/>
          </p:nvPr>
        </p:nvSpPr>
        <p:spPr/>
        <p:txBody>
          <a:bodyPr/>
          <a:lstStyle>
            <a:lvl1pPr>
              <a:defRPr/>
            </a:lvl1pPr>
          </a:lstStyle>
          <a:p>
            <a:pPr lvl="0"/>
            <a:fld id="{F9419331-636D-42CB-A8A8-B1B25B9F6553}" type="datetime1">
              <a:rPr lang="en-GB"/>
              <a:pPr lvl="0"/>
              <a:t>17/11/2021</a:t>
            </a:fld>
            <a:endParaRPr lang="en-GB"/>
          </a:p>
        </p:txBody>
      </p:sp>
      <p:sp>
        <p:nvSpPr>
          <p:cNvPr id="3" name="Footer Placeholder 2">
            <a:extLst>
              <a:ext uri="{FF2B5EF4-FFF2-40B4-BE49-F238E27FC236}">
                <a16:creationId xmlns:a16="http://schemas.microsoft.com/office/drawing/2014/main" id="{01C7B131-8E25-478A-8D3B-B09B80F9D83C}"/>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7C169610-F28A-4772-91FE-037E9023B646}"/>
              </a:ext>
            </a:extLst>
          </p:cNvPr>
          <p:cNvSpPr txBox="1">
            <a:spLocks noGrp="1"/>
          </p:cNvSpPr>
          <p:nvPr>
            <p:ph type="sldNum" sz="quarter" idx="8"/>
          </p:nvPr>
        </p:nvSpPr>
        <p:spPr/>
        <p:txBody>
          <a:bodyPr/>
          <a:lstStyle>
            <a:lvl1pPr>
              <a:defRPr/>
            </a:lvl1pPr>
          </a:lstStyle>
          <a:p>
            <a:pPr lvl="0"/>
            <a:fld id="{78634191-4449-41FE-84B3-98C836CF75A6}" type="slidenum">
              <a:t>‹#›</a:t>
            </a:fld>
            <a:endParaRPr lang="en-GB"/>
          </a:p>
        </p:txBody>
      </p:sp>
    </p:spTree>
    <p:extLst>
      <p:ext uri="{BB962C8B-B14F-4D97-AF65-F5344CB8AC3E}">
        <p14:creationId xmlns:p14="http://schemas.microsoft.com/office/powerpoint/2010/main" val="118712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1DD2-5AA5-438E-9664-5312BA323AD7}"/>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176E922-5BF1-4109-A9D4-229DA30D35F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68C494-2B13-4CC6-A6F9-C89D57DCA8D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A62F803-9C55-4E07-BE84-27A364F51F2D}"/>
              </a:ext>
            </a:extLst>
          </p:cNvPr>
          <p:cNvSpPr txBox="1">
            <a:spLocks noGrp="1"/>
          </p:cNvSpPr>
          <p:nvPr>
            <p:ph type="dt" sz="half" idx="7"/>
          </p:nvPr>
        </p:nvSpPr>
        <p:spPr/>
        <p:txBody>
          <a:bodyPr/>
          <a:lstStyle>
            <a:lvl1pPr>
              <a:defRPr/>
            </a:lvl1pPr>
          </a:lstStyle>
          <a:p>
            <a:pPr lvl="0"/>
            <a:fld id="{382C1F3C-E778-4DE8-A524-88B24BE6A23C}" type="datetime1">
              <a:rPr lang="en-GB"/>
              <a:pPr lvl="0"/>
              <a:t>17/11/2021</a:t>
            </a:fld>
            <a:endParaRPr lang="en-GB"/>
          </a:p>
        </p:txBody>
      </p:sp>
      <p:sp>
        <p:nvSpPr>
          <p:cNvPr id="6" name="Footer Placeholder 5">
            <a:extLst>
              <a:ext uri="{FF2B5EF4-FFF2-40B4-BE49-F238E27FC236}">
                <a16:creationId xmlns:a16="http://schemas.microsoft.com/office/drawing/2014/main" id="{95460BA6-F260-4800-9125-7F3B0E061CD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6080884-CFA8-46B4-8E38-6ED429E2D373}"/>
              </a:ext>
            </a:extLst>
          </p:cNvPr>
          <p:cNvSpPr txBox="1">
            <a:spLocks noGrp="1"/>
          </p:cNvSpPr>
          <p:nvPr>
            <p:ph type="sldNum" sz="quarter" idx="8"/>
          </p:nvPr>
        </p:nvSpPr>
        <p:spPr/>
        <p:txBody>
          <a:bodyPr/>
          <a:lstStyle>
            <a:lvl1pPr>
              <a:defRPr/>
            </a:lvl1pPr>
          </a:lstStyle>
          <a:p>
            <a:pPr lvl="0"/>
            <a:fld id="{E495910E-1FF3-4046-8CCE-CABBF34B8264}" type="slidenum">
              <a:t>‹#›</a:t>
            </a:fld>
            <a:endParaRPr lang="en-GB"/>
          </a:p>
        </p:txBody>
      </p:sp>
    </p:spTree>
    <p:extLst>
      <p:ext uri="{BB962C8B-B14F-4D97-AF65-F5344CB8AC3E}">
        <p14:creationId xmlns:p14="http://schemas.microsoft.com/office/powerpoint/2010/main" val="192343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FE35-983B-4D21-B6FC-8D7B4AC70F8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877AD838-B83C-4710-9F33-3A013AEEF9B7}"/>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09E0AA83-D65D-4198-9CCB-02A2C4AB6BF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FE6CD631-E448-4B94-A2FA-AEE9D4466369}"/>
              </a:ext>
            </a:extLst>
          </p:cNvPr>
          <p:cNvSpPr txBox="1">
            <a:spLocks noGrp="1"/>
          </p:cNvSpPr>
          <p:nvPr>
            <p:ph type="dt" sz="half" idx="7"/>
          </p:nvPr>
        </p:nvSpPr>
        <p:spPr/>
        <p:txBody>
          <a:bodyPr/>
          <a:lstStyle>
            <a:lvl1pPr>
              <a:defRPr/>
            </a:lvl1pPr>
          </a:lstStyle>
          <a:p>
            <a:pPr lvl="0"/>
            <a:fld id="{B5EC0540-5E6C-4970-8358-7AC2A626E2D3}" type="datetime1">
              <a:rPr lang="en-GB"/>
              <a:pPr lvl="0"/>
              <a:t>17/11/2021</a:t>
            </a:fld>
            <a:endParaRPr lang="en-GB"/>
          </a:p>
        </p:txBody>
      </p:sp>
      <p:sp>
        <p:nvSpPr>
          <p:cNvPr id="6" name="Footer Placeholder 5">
            <a:extLst>
              <a:ext uri="{FF2B5EF4-FFF2-40B4-BE49-F238E27FC236}">
                <a16:creationId xmlns:a16="http://schemas.microsoft.com/office/drawing/2014/main" id="{64C67C06-C804-43DB-BFF6-EBD893D6F40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3757B5D-7887-407E-A411-2CBB64443FFC}"/>
              </a:ext>
            </a:extLst>
          </p:cNvPr>
          <p:cNvSpPr txBox="1">
            <a:spLocks noGrp="1"/>
          </p:cNvSpPr>
          <p:nvPr>
            <p:ph type="sldNum" sz="quarter" idx="8"/>
          </p:nvPr>
        </p:nvSpPr>
        <p:spPr/>
        <p:txBody>
          <a:bodyPr/>
          <a:lstStyle>
            <a:lvl1pPr>
              <a:defRPr/>
            </a:lvl1pPr>
          </a:lstStyle>
          <a:p>
            <a:pPr lvl="0"/>
            <a:fld id="{6BE69BF9-0FD1-4211-8DBC-10C8E041759D}" type="slidenum">
              <a:t>‹#›</a:t>
            </a:fld>
            <a:endParaRPr lang="en-GB"/>
          </a:p>
        </p:txBody>
      </p:sp>
    </p:spTree>
    <p:extLst>
      <p:ext uri="{BB962C8B-B14F-4D97-AF65-F5344CB8AC3E}">
        <p14:creationId xmlns:p14="http://schemas.microsoft.com/office/powerpoint/2010/main" val="256576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FCFADB-FD46-41D4-A4F5-4FDB2B5162B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BF07D39-D424-46EB-886D-E3EC5E37A61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94DBED-CFD8-4920-8455-C3DFD2A1BDDE}"/>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75A4309-6D7B-483E-B570-4EDC87E0DC7F}" type="datetime1">
              <a:rPr lang="en-GB"/>
              <a:pPr lvl="0"/>
              <a:t>17/11/2021</a:t>
            </a:fld>
            <a:endParaRPr lang="en-GB"/>
          </a:p>
        </p:txBody>
      </p:sp>
      <p:sp>
        <p:nvSpPr>
          <p:cNvPr id="5" name="Footer Placeholder 4">
            <a:extLst>
              <a:ext uri="{FF2B5EF4-FFF2-40B4-BE49-F238E27FC236}">
                <a16:creationId xmlns:a16="http://schemas.microsoft.com/office/drawing/2014/main" id="{6AADB9BA-7A65-4A8E-8E7F-341C9F67936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BE661E7D-31E5-4CC4-B39A-093C48C27BAB}"/>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B2B5C6B4-E9AD-40A1-87D4-A55917949384}"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descr="A picture containing background pattern&#10;&#10;Description automatically generated">
            <a:extLst>
              <a:ext uri="{FF2B5EF4-FFF2-40B4-BE49-F238E27FC236}">
                <a16:creationId xmlns:a16="http://schemas.microsoft.com/office/drawing/2014/main" id="{29ED655E-1E87-43AF-9238-733A5A4A7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928" cy="6857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CF0AB92-7B20-48E3-A048-CE316F667D64}"/>
              </a:ext>
            </a:extLst>
          </p:cNvPr>
          <p:cNvSpPr txBox="1">
            <a:spLocks noGrp="1"/>
          </p:cNvSpPr>
          <p:nvPr>
            <p:ph idx="1"/>
          </p:nvPr>
        </p:nvSpPr>
        <p:spPr>
          <a:xfrm>
            <a:off x="812801" y="1513423"/>
            <a:ext cx="10541002" cy="4663540"/>
          </a:xfrm>
        </p:spPr>
        <p:txBody>
          <a:bodyPr/>
          <a:lstStyle/>
          <a:p>
            <a:pPr marL="0" lvl="0" indent="0">
              <a:buNone/>
            </a:pPr>
            <a:r>
              <a:rPr lang="en-GB" dirty="0"/>
              <a:t>Cinnamon</a:t>
            </a:r>
          </a:p>
          <a:p>
            <a:pPr marL="0" lvl="0" indent="0">
              <a:buNone/>
            </a:pPr>
            <a:endParaRPr lang="en-GB" dirty="0"/>
          </a:p>
          <a:p>
            <a:pPr marL="0" lvl="0" indent="0">
              <a:buNone/>
            </a:pPr>
            <a:r>
              <a:rPr lang="en-GB" dirty="0"/>
              <a:t>What do you smell? </a:t>
            </a:r>
          </a:p>
          <a:p>
            <a:pPr marL="0" lvl="0" indent="0">
              <a:buNone/>
            </a:pPr>
            <a:endParaRPr lang="en-GB" dirty="0"/>
          </a:p>
          <a:p>
            <a:pPr marL="0" lvl="0" indent="0">
              <a:buNone/>
            </a:pPr>
            <a:r>
              <a:rPr lang="en-GB" dirty="0"/>
              <a:t>How would you describe it? Is it…</a:t>
            </a:r>
          </a:p>
          <a:p>
            <a:pPr marL="0" lvl="0" indent="0">
              <a:buNone/>
            </a:pPr>
            <a:r>
              <a:rPr lang="en-GB" dirty="0"/>
              <a:t>Spicey, warm, sweet?</a:t>
            </a:r>
          </a:p>
          <a:p>
            <a:pPr marL="0" lvl="0" indent="0">
              <a:buNone/>
            </a:pPr>
            <a:endParaRPr lang="en-GB" dirty="0"/>
          </a:p>
          <a:p>
            <a:pPr marL="0" indent="0">
              <a:buNone/>
            </a:pPr>
            <a:r>
              <a:rPr lang="en-GB" dirty="0"/>
              <a:t>Does it remind you of anything? </a:t>
            </a:r>
          </a:p>
          <a:p>
            <a:pPr marL="0" lvl="0" indent="0">
              <a:buNone/>
            </a:pPr>
            <a:endParaRPr lang="en-GB" dirty="0"/>
          </a:p>
          <a:p>
            <a:pPr marL="0" lvl="0" indent="0">
              <a:buNone/>
            </a:pPr>
            <a:endParaRPr lang="en-GB" dirty="0"/>
          </a:p>
        </p:txBody>
      </p:sp>
      <p:sp>
        <p:nvSpPr>
          <p:cNvPr id="3" name="Title 1">
            <a:extLst>
              <a:ext uri="{FF2B5EF4-FFF2-40B4-BE49-F238E27FC236}">
                <a16:creationId xmlns:a16="http://schemas.microsoft.com/office/drawing/2014/main" id="{F4E35AF9-2023-4558-BCDB-E48E9F724C62}"/>
              </a:ext>
            </a:extLst>
          </p:cNvPr>
          <p:cNvSpPr txBox="1"/>
          <p:nvPr/>
        </p:nvSpPr>
        <p:spPr>
          <a:xfrm>
            <a:off x="838203" y="365129"/>
            <a:ext cx="10515600" cy="827568"/>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Light"/>
              </a:rPr>
              <a:t>What would </a:t>
            </a:r>
            <a:r>
              <a:rPr lang="en-GB" sz="4400" b="0" i="0" u="none" strike="noStrike" kern="1200" cap="none" spc="0" baseline="0">
                <a:solidFill>
                  <a:srgbClr val="FF0000"/>
                </a:solidFill>
                <a:uFillTx/>
                <a:latin typeface="Calibri Light"/>
              </a:rPr>
              <a:t>Santa</a:t>
            </a:r>
            <a:r>
              <a:rPr lang="en-GB" sz="4400" b="0" i="0" u="none" strike="noStrike" kern="1200" cap="none" spc="0" baseline="0">
                <a:solidFill>
                  <a:srgbClr val="000000"/>
                </a:solidFill>
                <a:uFillTx/>
                <a:latin typeface="Calibri Light"/>
              </a:rPr>
              <a:t> smell like? Time to smell!!</a:t>
            </a:r>
          </a:p>
        </p:txBody>
      </p:sp>
      <p:sp>
        <p:nvSpPr>
          <p:cNvPr id="6" name="TextBox 5">
            <a:extLst>
              <a:ext uri="{FF2B5EF4-FFF2-40B4-BE49-F238E27FC236}">
                <a16:creationId xmlns:a16="http://schemas.microsoft.com/office/drawing/2014/main" id="{DD773F1C-65A4-4E35-BD3B-BDFB8993B958}"/>
              </a:ext>
            </a:extLst>
          </p:cNvPr>
          <p:cNvSpPr txBox="1"/>
          <p:nvPr/>
        </p:nvSpPr>
        <p:spPr>
          <a:xfrm>
            <a:off x="6686934" y="6176964"/>
            <a:ext cx="2239621" cy="369335"/>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a:t>
            </a:r>
          </a:p>
        </p:txBody>
      </p:sp>
      <p:pic>
        <p:nvPicPr>
          <p:cNvPr id="5" name="Picture 4">
            <a:extLst>
              <a:ext uri="{FF2B5EF4-FFF2-40B4-BE49-F238E27FC236}">
                <a16:creationId xmlns:a16="http://schemas.microsoft.com/office/drawing/2014/main" id="{5784F68D-1581-4C44-81CA-23232130D701}"/>
              </a:ext>
            </a:extLst>
          </p:cNvPr>
          <p:cNvPicPr>
            <a:picLocks noChangeAspect="1"/>
          </p:cNvPicPr>
          <p:nvPr/>
        </p:nvPicPr>
        <p:blipFill>
          <a:blip r:embed="rId2"/>
          <a:stretch>
            <a:fillRect/>
          </a:stretch>
        </p:blipFill>
        <p:spPr>
          <a:xfrm>
            <a:off x="7546303" y="1991404"/>
            <a:ext cx="3304010" cy="1795505"/>
          </a:xfrm>
          <a:prstGeom prst="rect">
            <a:avLst/>
          </a:prstGeom>
        </p:spPr>
      </p:pic>
      <p:pic>
        <p:nvPicPr>
          <p:cNvPr id="7" name="Picture 6" descr="Icon&#10;&#10;Description automatically generated">
            <a:extLst>
              <a:ext uri="{FF2B5EF4-FFF2-40B4-BE49-F238E27FC236}">
                <a16:creationId xmlns:a16="http://schemas.microsoft.com/office/drawing/2014/main" id="{EE9D4DD1-93A2-43D0-A9FD-F9DBEEA74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869" y="5897243"/>
            <a:ext cx="1163934" cy="595628"/>
          </a:xfrm>
          <a:prstGeom prst="rect">
            <a:avLst/>
          </a:prstGeom>
        </p:spPr>
      </p:pic>
    </p:spTree>
    <p:extLst>
      <p:ext uri="{BB962C8B-B14F-4D97-AF65-F5344CB8AC3E}">
        <p14:creationId xmlns:p14="http://schemas.microsoft.com/office/powerpoint/2010/main" val="2556991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CF0AB92-7B20-48E3-A048-CE316F667D64}"/>
              </a:ext>
            </a:extLst>
          </p:cNvPr>
          <p:cNvSpPr txBox="1">
            <a:spLocks noGrp="1"/>
          </p:cNvSpPr>
          <p:nvPr>
            <p:ph idx="1"/>
          </p:nvPr>
        </p:nvSpPr>
        <p:spPr>
          <a:xfrm>
            <a:off x="812801" y="1513423"/>
            <a:ext cx="10541002" cy="4663540"/>
          </a:xfrm>
        </p:spPr>
        <p:txBody>
          <a:bodyPr/>
          <a:lstStyle/>
          <a:p>
            <a:pPr marL="0" lvl="0" indent="0">
              <a:buNone/>
            </a:pPr>
            <a:r>
              <a:rPr lang="en-GB" dirty="0"/>
              <a:t>Mince pie</a:t>
            </a:r>
          </a:p>
          <a:p>
            <a:pPr marL="0" lvl="0" indent="0">
              <a:buNone/>
            </a:pPr>
            <a:endParaRPr lang="en-GB" dirty="0"/>
          </a:p>
          <a:p>
            <a:pPr marL="0" lvl="0" indent="0">
              <a:buNone/>
            </a:pPr>
            <a:r>
              <a:rPr lang="en-GB" dirty="0"/>
              <a:t>What do you smell? </a:t>
            </a:r>
          </a:p>
          <a:p>
            <a:pPr marL="0" lvl="0" indent="0">
              <a:buNone/>
            </a:pPr>
            <a:endParaRPr lang="en-GB" dirty="0"/>
          </a:p>
          <a:p>
            <a:pPr marL="0" lvl="0" indent="0">
              <a:buNone/>
            </a:pPr>
            <a:r>
              <a:rPr lang="en-GB" dirty="0"/>
              <a:t>Can you smell…</a:t>
            </a:r>
          </a:p>
          <a:p>
            <a:pPr marL="0" indent="0">
              <a:buNone/>
            </a:pPr>
            <a:r>
              <a:rPr lang="en-GB" dirty="0"/>
              <a:t>Apple, sultanas, spices, cinnamon, brandy, </a:t>
            </a:r>
          </a:p>
          <a:p>
            <a:pPr marL="0" indent="0">
              <a:buNone/>
            </a:pPr>
            <a:r>
              <a:rPr lang="en-GB" dirty="0"/>
              <a:t>sugar, pastry, butter?</a:t>
            </a:r>
          </a:p>
          <a:p>
            <a:pPr marL="0" lvl="0" indent="0">
              <a:buNone/>
            </a:pPr>
            <a:endParaRPr lang="en-GB" dirty="0"/>
          </a:p>
          <a:p>
            <a:pPr marL="0" lvl="0" indent="0">
              <a:buNone/>
            </a:pPr>
            <a:endParaRPr lang="en-GB" dirty="0"/>
          </a:p>
          <a:p>
            <a:pPr marL="0" lvl="0" indent="0">
              <a:buNone/>
            </a:pPr>
            <a:endParaRPr lang="en-GB" dirty="0"/>
          </a:p>
        </p:txBody>
      </p:sp>
      <p:sp>
        <p:nvSpPr>
          <p:cNvPr id="3" name="Title 1">
            <a:extLst>
              <a:ext uri="{FF2B5EF4-FFF2-40B4-BE49-F238E27FC236}">
                <a16:creationId xmlns:a16="http://schemas.microsoft.com/office/drawing/2014/main" id="{F4E35AF9-2023-4558-BCDB-E48E9F724C62}"/>
              </a:ext>
            </a:extLst>
          </p:cNvPr>
          <p:cNvSpPr txBox="1"/>
          <p:nvPr/>
        </p:nvSpPr>
        <p:spPr>
          <a:xfrm>
            <a:off x="838203" y="365129"/>
            <a:ext cx="10515600" cy="827568"/>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Light"/>
              </a:rPr>
              <a:t>What would </a:t>
            </a:r>
            <a:r>
              <a:rPr lang="en-GB" sz="4400" b="0" i="0" u="none" strike="noStrike" kern="1200" cap="none" spc="0" baseline="0">
                <a:solidFill>
                  <a:srgbClr val="FF0000"/>
                </a:solidFill>
                <a:uFillTx/>
                <a:latin typeface="Calibri Light"/>
              </a:rPr>
              <a:t>Santa</a:t>
            </a:r>
            <a:r>
              <a:rPr lang="en-GB" sz="4400" b="0" i="0" u="none" strike="noStrike" kern="1200" cap="none" spc="0" baseline="0">
                <a:solidFill>
                  <a:srgbClr val="000000"/>
                </a:solidFill>
                <a:uFillTx/>
                <a:latin typeface="Calibri Light"/>
              </a:rPr>
              <a:t> smell like? Time to smell!!</a:t>
            </a:r>
          </a:p>
        </p:txBody>
      </p:sp>
      <p:sp>
        <p:nvSpPr>
          <p:cNvPr id="6" name="TextBox 5">
            <a:extLst>
              <a:ext uri="{FF2B5EF4-FFF2-40B4-BE49-F238E27FC236}">
                <a16:creationId xmlns:a16="http://schemas.microsoft.com/office/drawing/2014/main" id="{DD773F1C-65A4-4E35-BD3B-BDFB8993B958}"/>
              </a:ext>
            </a:extLst>
          </p:cNvPr>
          <p:cNvSpPr txBox="1"/>
          <p:nvPr/>
        </p:nvSpPr>
        <p:spPr>
          <a:xfrm>
            <a:off x="6686934" y="6176964"/>
            <a:ext cx="2239621" cy="369335"/>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a:t>
            </a:r>
          </a:p>
        </p:txBody>
      </p:sp>
      <p:pic>
        <p:nvPicPr>
          <p:cNvPr id="8" name="Picture 7">
            <a:extLst>
              <a:ext uri="{FF2B5EF4-FFF2-40B4-BE49-F238E27FC236}">
                <a16:creationId xmlns:a16="http://schemas.microsoft.com/office/drawing/2014/main" id="{D03E2122-99F4-4F44-BDDB-9EC4E2535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9270" y="1950308"/>
            <a:ext cx="3174533" cy="2117102"/>
          </a:xfrm>
          <a:prstGeom prst="rect">
            <a:avLst/>
          </a:prstGeom>
        </p:spPr>
      </p:pic>
      <p:pic>
        <p:nvPicPr>
          <p:cNvPr id="7" name="Picture 6" descr="Icon&#10;&#10;Description automatically generated">
            <a:extLst>
              <a:ext uri="{FF2B5EF4-FFF2-40B4-BE49-F238E27FC236}">
                <a16:creationId xmlns:a16="http://schemas.microsoft.com/office/drawing/2014/main" id="{C0B761F7-8588-4992-9809-95047742F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869" y="5897243"/>
            <a:ext cx="1163934" cy="5956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3FF20F4-A5B6-4B8B-8D6C-5D8C45FA0AAA}"/>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Content Placeholder 3">
            <a:extLst>
              <a:ext uri="{FF2B5EF4-FFF2-40B4-BE49-F238E27FC236}">
                <a16:creationId xmlns:a16="http://schemas.microsoft.com/office/drawing/2014/main" id="{41A51800-A59D-44C4-8A0A-C90ADAABB9C2}"/>
              </a:ext>
            </a:extLst>
          </p:cNvPr>
          <p:cNvPicPr>
            <a:picLocks noGrp="1" noChangeAspect="1"/>
          </p:cNvPicPr>
          <p:nvPr>
            <p:ph idx="1"/>
          </p:nvPr>
        </p:nvPicPr>
        <p:blipFill rotWithShape="1">
          <a:blip r:embed="rId2"/>
          <a:srcRect l="479" r="2289" b="1086"/>
          <a:stretch/>
        </p:blipFill>
        <p:spPr>
          <a:xfrm>
            <a:off x="773547" y="583131"/>
            <a:ext cx="3806647" cy="5341419"/>
          </a:xfrm>
        </p:spPr>
      </p:pic>
      <p:pic>
        <p:nvPicPr>
          <p:cNvPr id="9" name="Picture 8">
            <a:extLst>
              <a:ext uri="{FF2B5EF4-FFF2-40B4-BE49-F238E27FC236}">
                <a16:creationId xmlns:a16="http://schemas.microsoft.com/office/drawing/2014/main" id="{C2E4F7DC-7ECD-424F-805A-2AFBC562B23A}"/>
              </a:ext>
            </a:extLst>
          </p:cNvPr>
          <p:cNvPicPr>
            <a:picLocks noChangeAspect="1"/>
          </p:cNvPicPr>
          <p:nvPr/>
        </p:nvPicPr>
        <p:blipFill>
          <a:blip r:embed="rId3"/>
          <a:stretch>
            <a:fillRect/>
          </a:stretch>
        </p:blipFill>
        <p:spPr>
          <a:xfrm>
            <a:off x="4732291" y="1468582"/>
            <a:ext cx="6297938" cy="4465204"/>
          </a:xfrm>
          <a:prstGeom prst="rect">
            <a:avLst/>
          </a:prstGeom>
        </p:spPr>
      </p:pic>
      <p:sp>
        <p:nvSpPr>
          <p:cNvPr id="3" name="TextBox 2">
            <a:extLst>
              <a:ext uri="{FF2B5EF4-FFF2-40B4-BE49-F238E27FC236}">
                <a16:creationId xmlns:a16="http://schemas.microsoft.com/office/drawing/2014/main" id="{CB8101A1-0704-4DBC-932D-7623C97DBD4A}"/>
              </a:ext>
            </a:extLst>
          </p:cNvPr>
          <p:cNvSpPr txBox="1"/>
          <p:nvPr/>
        </p:nvSpPr>
        <p:spPr>
          <a:xfrm>
            <a:off x="4644851" y="583131"/>
            <a:ext cx="6641872" cy="1200329"/>
          </a:xfrm>
          <a:prstGeom prst="rect">
            <a:avLst/>
          </a:prstGeom>
          <a:noFill/>
        </p:spPr>
        <p:txBody>
          <a:bodyPr wrap="square" rtlCol="0">
            <a:spAutoFit/>
          </a:bodyPr>
          <a:lstStyle/>
          <a:p>
            <a:r>
              <a:rPr lang="en-GB" sz="1800" dirty="0"/>
              <a:t>We enjoyed so much finding out about Santa, we made a fragrance to bring all the ideas together! The main odour characters and some of the ingredients are shown here.</a:t>
            </a:r>
          </a:p>
          <a:p>
            <a:endParaRPr lang="en-GB" dirty="0"/>
          </a:p>
        </p:txBody>
      </p:sp>
    </p:spTree>
    <p:extLst>
      <p:ext uri="{BB962C8B-B14F-4D97-AF65-F5344CB8AC3E}">
        <p14:creationId xmlns:p14="http://schemas.microsoft.com/office/powerpoint/2010/main" val="205448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4E35AF9-2023-4558-BCDB-E48E9F724C62}"/>
              </a:ext>
            </a:extLst>
          </p:cNvPr>
          <p:cNvSpPr txBox="1"/>
          <p:nvPr/>
        </p:nvSpPr>
        <p:spPr>
          <a:xfrm>
            <a:off x="6513788" y="365125"/>
            <a:ext cx="4840010" cy="1807305"/>
          </a:xfrm>
          <a:prstGeom prst="rect">
            <a:avLst/>
          </a:prstGeom>
        </p:spPr>
        <p:txBody>
          <a:bodyPr vert="horz" lIns="91440" tIns="45720" rIns="91440" bIns="45720" rtlCol="0" anchor="ctr" anchorCtr="0" compatLnSpc="1">
            <a:normAutofit/>
          </a:bodyPr>
          <a:lstStyle/>
          <a:p>
            <a:pPr marL="0" marR="0" lvl="0" indent="0" fontAlgn="auto">
              <a:lnSpc>
                <a:spcPct val="90000"/>
              </a:lnSpc>
              <a:spcBef>
                <a:spcPct val="0"/>
              </a:spcBef>
              <a:spcAft>
                <a:spcPts val="600"/>
              </a:spcAft>
              <a:tabLst/>
              <a:defRPr sz="1800" b="0" i="0" u="none" strike="noStrike" kern="0" cap="none" spc="0" baseline="0">
                <a:solidFill>
                  <a:srgbClr val="000000"/>
                </a:solidFill>
                <a:uFillTx/>
              </a:defRPr>
            </a:pPr>
            <a:r>
              <a:rPr lang="en-US" sz="4400" b="0" i="0" u="none" strike="noStrike" cap="none" spc="0" baseline="0">
                <a:uFillTx/>
                <a:latin typeface="+mj-lt"/>
                <a:ea typeface="+mj-ea"/>
                <a:cs typeface="+mj-cs"/>
              </a:rPr>
              <a:t>Smelly notes!</a:t>
            </a:r>
          </a:p>
        </p:txBody>
      </p:sp>
      <p:pic>
        <p:nvPicPr>
          <p:cNvPr id="10" name="Picture 9" descr="A person drinking from a cup&#10;&#10;Description automatically generated with medium confidence">
            <a:extLst>
              <a:ext uri="{FF2B5EF4-FFF2-40B4-BE49-F238E27FC236}">
                <a16:creationId xmlns:a16="http://schemas.microsoft.com/office/drawing/2014/main" id="{D02313DB-584F-42CF-BFCA-1C79BEDDF3FE}"/>
              </a:ext>
            </a:extLst>
          </p:cNvPr>
          <p:cNvPicPr>
            <a:picLocks noChangeAspect="1"/>
          </p:cNvPicPr>
          <p:nvPr/>
        </p:nvPicPr>
        <p:blipFill rotWithShape="1">
          <a:blip r:embed="rId3">
            <a:extLst>
              <a:ext uri="{28A0092B-C50C-407E-A947-70E740481C1C}">
                <a14:useLocalDpi xmlns:a14="http://schemas.microsoft.com/office/drawing/2010/main" val="0"/>
              </a:ext>
            </a:extLst>
          </a:blip>
          <a:srcRect l="25109" r="15357" b="-1"/>
          <a:stretch/>
        </p:blipFill>
        <p:spPr>
          <a:xfrm>
            <a:off x="-438336"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Content Placeholder 2">
            <a:extLst>
              <a:ext uri="{FF2B5EF4-FFF2-40B4-BE49-F238E27FC236}">
                <a16:creationId xmlns:a16="http://schemas.microsoft.com/office/drawing/2014/main" id="{CCF0AB92-7B20-48E3-A048-CE316F667D64}"/>
              </a:ext>
            </a:extLst>
          </p:cNvPr>
          <p:cNvSpPr txBox="1">
            <a:spLocks noGrp="1"/>
          </p:cNvSpPr>
          <p:nvPr>
            <p:ph idx="1"/>
          </p:nvPr>
        </p:nvSpPr>
        <p:spPr>
          <a:xfrm>
            <a:off x="6513788" y="2333297"/>
            <a:ext cx="4840010" cy="3843666"/>
          </a:xfrm>
        </p:spPr>
        <p:txBody>
          <a:bodyPr vert="horz" lIns="91440" tIns="45720" rIns="91440" bIns="45720" rtlCol="0">
            <a:normAutofit/>
          </a:bodyPr>
          <a:lstStyle/>
          <a:p>
            <a:pPr marL="0" lvl="0">
              <a:buFont typeface="Arial" panose="020B0604020202020204" pitchFamily="34" charset="0"/>
              <a:buChar char="•"/>
            </a:pPr>
            <a:r>
              <a:rPr lang="en-US" sz="1700">
                <a:solidFill>
                  <a:schemeClr val="tx1"/>
                </a:solidFill>
                <a:latin typeface="+mn-lt"/>
                <a:ea typeface="+mn-ea"/>
                <a:cs typeface="+mn-cs"/>
              </a:rPr>
              <a:t>The human sense of smell is amazing! We take around 20,000 breaths a day and each one is an opportunity to learn about our surroundings.</a:t>
            </a:r>
          </a:p>
          <a:p>
            <a:pPr marL="0" lvl="0">
              <a:buFont typeface="Arial" panose="020B0604020202020204" pitchFamily="34" charset="0"/>
              <a:buChar char="•"/>
            </a:pPr>
            <a:endParaRPr lang="en-US" sz="1700">
              <a:solidFill>
                <a:schemeClr val="tx1"/>
              </a:solidFill>
              <a:latin typeface="+mn-lt"/>
              <a:ea typeface="+mn-ea"/>
              <a:cs typeface="+mn-cs"/>
            </a:endParaRPr>
          </a:p>
          <a:p>
            <a:pPr marL="0">
              <a:buFont typeface="Arial" panose="020B0604020202020204" pitchFamily="34" charset="0"/>
              <a:buChar char="•"/>
            </a:pPr>
            <a:r>
              <a:rPr lang="en-US" sz="1700">
                <a:solidFill>
                  <a:schemeClr val="tx1"/>
                </a:solidFill>
                <a:latin typeface="+mn-lt"/>
                <a:ea typeface="+mn-ea"/>
                <a:cs typeface="+mn-cs"/>
              </a:rPr>
              <a:t>Through our noses, we can also sense temperature and humidity. Both also affect how well we can smell – and smell is also the flavour of food. If you eat outside on a cold, dry Christmas night, the flavour of your food will seem different compared to eating the same food inside in the warm.</a:t>
            </a:r>
          </a:p>
          <a:p>
            <a:pPr marL="0">
              <a:buFont typeface="Arial" panose="020B0604020202020204" pitchFamily="34" charset="0"/>
              <a:buChar char="•"/>
            </a:pPr>
            <a:endParaRPr lang="en-US" sz="1700">
              <a:solidFill>
                <a:schemeClr val="tx1"/>
              </a:solidFill>
              <a:latin typeface="+mn-lt"/>
              <a:ea typeface="+mn-ea"/>
              <a:cs typeface="+mn-cs"/>
            </a:endParaRPr>
          </a:p>
          <a:p>
            <a:pPr marL="0">
              <a:buFont typeface="Arial" panose="020B0604020202020204" pitchFamily="34" charset="0"/>
              <a:buChar char="•"/>
            </a:pPr>
            <a:r>
              <a:rPr lang="en-US" sz="1700">
                <a:solidFill>
                  <a:schemeClr val="tx1"/>
                </a:solidFill>
                <a:latin typeface="+mn-lt"/>
                <a:ea typeface="+mn-ea"/>
                <a:cs typeface="+mn-cs"/>
              </a:rPr>
              <a:t>If you hold your nose when eating or drinking, the flavour (odour) changes dramatically - try it!</a:t>
            </a:r>
          </a:p>
          <a:p>
            <a:pPr marL="0" lvl="0">
              <a:buFont typeface="Arial" panose="020B0604020202020204" pitchFamily="34" charset="0"/>
              <a:buChar char="•"/>
            </a:pPr>
            <a:endParaRPr lang="en-US" sz="1700">
              <a:solidFill>
                <a:schemeClr val="tx1"/>
              </a:solidFill>
              <a:latin typeface="+mn-lt"/>
              <a:ea typeface="+mn-ea"/>
              <a:cs typeface="+mn-cs"/>
            </a:endParaRPr>
          </a:p>
          <a:p>
            <a:pPr marL="0" lvl="0">
              <a:buFont typeface="Arial" panose="020B0604020202020204" pitchFamily="34" charset="0"/>
              <a:buChar char="•"/>
            </a:pPr>
            <a:endParaRPr lang="en-US" sz="170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2A7E8F80-1A61-4656-955E-5A3A8072E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9869" y="5897243"/>
            <a:ext cx="1163934" cy="595628"/>
          </a:xfrm>
          <a:prstGeom prst="rect">
            <a:avLst/>
          </a:prstGeom>
        </p:spPr>
      </p:pic>
    </p:spTree>
    <p:extLst>
      <p:ext uri="{BB962C8B-B14F-4D97-AF65-F5344CB8AC3E}">
        <p14:creationId xmlns:p14="http://schemas.microsoft.com/office/powerpoint/2010/main" val="232725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4E35AF9-2023-4558-BCDB-E48E9F724C62}"/>
              </a:ext>
            </a:extLst>
          </p:cNvPr>
          <p:cNvSpPr txBox="1"/>
          <p:nvPr/>
        </p:nvSpPr>
        <p:spPr>
          <a:xfrm>
            <a:off x="6513788" y="365125"/>
            <a:ext cx="4840010" cy="1807305"/>
          </a:xfrm>
          <a:prstGeom prst="rect">
            <a:avLst/>
          </a:prstGeom>
        </p:spPr>
        <p:txBody>
          <a:bodyPr vert="horz" lIns="91440" tIns="45720" rIns="91440" bIns="45720" rtlCol="0" anchor="ctr" anchorCtr="0" compatLnSpc="1">
            <a:normAutofit/>
          </a:bodyPr>
          <a:lstStyle/>
          <a:p>
            <a:pPr marL="0" marR="0" lvl="0" indent="0" fontAlgn="auto">
              <a:lnSpc>
                <a:spcPct val="90000"/>
              </a:lnSpc>
              <a:spcBef>
                <a:spcPct val="0"/>
              </a:spcBef>
              <a:spcAft>
                <a:spcPts val="600"/>
              </a:spcAft>
              <a:tabLst/>
              <a:defRPr sz="1800" b="0" i="0" u="none" strike="noStrike" kern="0" cap="none" spc="0" baseline="0">
                <a:solidFill>
                  <a:srgbClr val="000000"/>
                </a:solidFill>
                <a:uFillTx/>
              </a:defRPr>
            </a:pPr>
            <a:r>
              <a:rPr lang="en-US" sz="4400" b="0" i="0" u="none" strike="noStrike" cap="none" spc="0" baseline="0">
                <a:uFillTx/>
                <a:latin typeface="+mj-lt"/>
                <a:ea typeface="+mj-ea"/>
                <a:cs typeface="+mj-cs"/>
              </a:rPr>
              <a:t>Smelly notes!</a:t>
            </a:r>
          </a:p>
        </p:txBody>
      </p:sp>
      <p:pic>
        <p:nvPicPr>
          <p:cNvPr id="8" name="Picture 7" descr="A picture containing text&#10;&#10;Description automatically generated">
            <a:extLst>
              <a:ext uri="{FF2B5EF4-FFF2-40B4-BE49-F238E27FC236}">
                <a16:creationId xmlns:a16="http://schemas.microsoft.com/office/drawing/2014/main" id="{C314AE80-8E23-4B5F-BC17-A1A1EEA83171}"/>
              </a:ext>
            </a:extLst>
          </p:cNvPr>
          <p:cNvPicPr>
            <a:picLocks noChangeAspect="1"/>
          </p:cNvPicPr>
          <p:nvPr/>
        </p:nvPicPr>
        <p:blipFill rotWithShape="1">
          <a:blip r:embed="rId2">
            <a:extLst>
              <a:ext uri="{28A0092B-C50C-407E-A947-70E740481C1C}">
                <a14:useLocalDpi xmlns:a14="http://schemas.microsoft.com/office/drawing/2010/main" val="0"/>
              </a:ext>
            </a:extLst>
          </a:blip>
          <a:srcRect l="52030" r="560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Content Placeholder 2">
            <a:extLst>
              <a:ext uri="{FF2B5EF4-FFF2-40B4-BE49-F238E27FC236}">
                <a16:creationId xmlns:a16="http://schemas.microsoft.com/office/drawing/2014/main" id="{CCF0AB92-7B20-48E3-A048-CE316F667D64}"/>
              </a:ext>
            </a:extLst>
          </p:cNvPr>
          <p:cNvSpPr txBox="1">
            <a:spLocks noGrp="1"/>
          </p:cNvSpPr>
          <p:nvPr>
            <p:ph idx="1"/>
          </p:nvPr>
        </p:nvSpPr>
        <p:spPr>
          <a:xfrm>
            <a:off x="6513788" y="1816100"/>
            <a:ext cx="4840010" cy="4360863"/>
          </a:xfrm>
        </p:spPr>
        <p:txBody>
          <a:bodyPr vert="horz" lIns="91440" tIns="45720" rIns="91440" bIns="45720" rtlCol="0">
            <a:normAutofit/>
          </a:bodyPr>
          <a:lstStyle/>
          <a:p>
            <a:pPr marL="0" lvl="0" indent="0">
              <a:buNone/>
            </a:pPr>
            <a:r>
              <a:rPr lang="en-US" sz="1600" dirty="0">
                <a:solidFill>
                  <a:schemeClr val="tx1"/>
                </a:solidFill>
                <a:latin typeface="+mn-lt"/>
                <a:ea typeface="+mn-ea"/>
                <a:cs typeface="+mn-cs"/>
              </a:rPr>
              <a:t>The sense of smell is a ‘chemical sense’. It responds to chemicals in a highly specific way. One of the impacts is that we each smell uniquely – no one senses the world exactly like you.</a:t>
            </a:r>
          </a:p>
          <a:p>
            <a:pPr marL="0" lvl="0" indent="0">
              <a:buNone/>
            </a:pPr>
            <a:endParaRPr lang="en-US" sz="1600" dirty="0">
              <a:solidFill>
                <a:schemeClr val="tx1"/>
              </a:solidFill>
              <a:latin typeface="+mn-lt"/>
              <a:ea typeface="+mn-ea"/>
              <a:cs typeface="+mn-cs"/>
            </a:endParaRPr>
          </a:p>
          <a:p>
            <a:pPr marL="0" indent="0">
              <a:buNone/>
            </a:pPr>
            <a:r>
              <a:rPr lang="en-US" sz="1600" dirty="0">
                <a:solidFill>
                  <a:schemeClr val="tx1"/>
                </a:solidFill>
                <a:latin typeface="+mn-lt"/>
                <a:ea typeface="+mn-ea"/>
                <a:cs typeface="+mn-cs"/>
              </a:rPr>
              <a:t>Inside and up our nose is the olfactory system, including the olfactory bulbs (in blue, left image) which process the odours we smell. The olfactory bulbs are part of the brain linked to other areas involved in memory and emotion.  This is the closest link to the brain of any of our senses!  </a:t>
            </a:r>
          </a:p>
          <a:p>
            <a:pPr marL="0" indent="0">
              <a:buNone/>
            </a:pPr>
            <a:endParaRPr lang="en-US" sz="1600" dirty="0">
              <a:solidFill>
                <a:schemeClr val="tx1"/>
              </a:solidFill>
              <a:latin typeface="+mn-lt"/>
              <a:ea typeface="+mn-ea"/>
              <a:cs typeface="+mn-cs"/>
            </a:endParaRPr>
          </a:p>
          <a:p>
            <a:pPr marL="0" indent="0">
              <a:buNone/>
            </a:pPr>
            <a:r>
              <a:rPr lang="en-US" sz="1600" dirty="0">
                <a:solidFill>
                  <a:schemeClr val="tx1"/>
                </a:solidFill>
                <a:latin typeface="+mn-lt"/>
                <a:ea typeface="+mn-ea"/>
                <a:cs typeface="+mn-cs"/>
              </a:rPr>
              <a:t>When we smell, we can be instantly and unconsciously reminded of something, someone or some place. When we identify it, this can reinforce the relationship and make recall easier – organizing our olfactory system</a:t>
            </a:r>
          </a:p>
          <a:p>
            <a:pPr marL="0" lvl="0">
              <a:buFont typeface="Arial" panose="020B0604020202020204" pitchFamily="34" charset="0"/>
              <a:buChar char="•"/>
            </a:pPr>
            <a:endParaRPr lang="en-US" sz="1400" dirty="0">
              <a:solidFill>
                <a:schemeClr val="tx1"/>
              </a:solidFill>
              <a:latin typeface="+mn-lt"/>
              <a:ea typeface="+mn-ea"/>
              <a:cs typeface="+mn-cs"/>
            </a:endParaRPr>
          </a:p>
          <a:p>
            <a:pPr marL="0" lvl="0">
              <a:buFont typeface="Arial" panose="020B0604020202020204" pitchFamily="34" charset="0"/>
              <a:buChar char="•"/>
            </a:pPr>
            <a:endParaRPr lang="en-US" sz="1400" dirty="0">
              <a:solidFill>
                <a:schemeClr val="tx1"/>
              </a:solidFill>
              <a:latin typeface="+mn-lt"/>
              <a:ea typeface="+mn-ea"/>
              <a:cs typeface="+mn-cs"/>
            </a:endParaRPr>
          </a:p>
          <a:p>
            <a:pPr marL="0" lvl="0">
              <a:buFont typeface="Arial" panose="020B0604020202020204" pitchFamily="34" charset="0"/>
              <a:buChar char="•"/>
            </a:pPr>
            <a:endParaRPr lang="en-US" sz="1400" dirty="0">
              <a:solidFill>
                <a:schemeClr val="tx1"/>
              </a:solidFill>
              <a:latin typeface="+mn-lt"/>
              <a:ea typeface="+mn-ea"/>
              <a:cs typeface="+mn-cs"/>
            </a:endParaRPr>
          </a:p>
          <a:p>
            <a:pPr marL="0" lvl="0">
              <a:buFont typeface="Arial" panose="020B0604020202020204" pitchFamily="34" charset="0"/>
              <a:buChar char="•"/>
            </a:pPr>
            <a:endParaRPr lang="en-US" sz="1400"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8D5FCE17-A29A-401B-B1AF-5D8FDEF92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869" y="5897243"/>
            <a:ext cx="1163934" cy="595628"/>
          </a:xfrm>
          <a:prstGeom prst="rect">
            <a:avLst/>
          </a:prstGeom>
        </p:spPr>
      </p:pic>
    </p:spTree>
    <p:extLst>
      <p:ext uri="{BB962C8B-B14F-4D97-AF65-F5344CB8AC3E}">
        <p14:creationId xmlns:p14="http://schemas.microsoft.com/office/powerpoint/2010/main" val="25087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4E35AF9-2023-4558-BCDB-E48E9F724C62}"/>
              </a:ext>
            </a:extLst>
          </p:cNvPr>
          <p:cNvSpPr txBox="1"/>
          <p:nvPr/>
        </p:nvSpPr>
        <p:spPr>
          <a:xfrm>
            <a:off x="6513788" y="365125"/>
            <a:ext cx="4840010" cy="1807305"/>
          </a:xfrm>
          <a:prstGeom prst="rect">
            <a:avLst/>
          </a:prstGeom>
        </p:spPr>
        <p:txBody>
          <a:bodyPr vert="horz" lIns="91440" tIns="45720" rIns="91440" bIns="45720" rtlCol="0" anchor="ctr" anchorCtr="0" compatLnSpc="1">
            <a:normAutofit/>
          </a:bodyPr>
          <a:lstStyle/>
          <a:p>
            <a:pPr marL="0" marR="0" lvl="0" indent="0" fontAlgn="auto">
              <a:lnSpc>
                <a:spcPct val="90000"/>
              </a:lnSpc>
              <a:spcBef>
                <a:spcPct val="0"/>
              </a:spcBef>
              <a:spcAft>
                <a:spcPts val="600"/>
              </a:spcAft>
              <a:tabLst/>
              <a:defRPr sz="1800" b="0" i="0" u="none" strike="noStrike" kern="0" cap="none" spc="0" baseline="0">
                <a:solidFill>
                  <a:srgbClr val="000000"/>
                </a:solidFill>
                <a:uFillTx/>
              </a:defRPr>
            </a:pPr>
            <a:r>
              <a:rPr lang="en-US" sz="4400" b="0" i="0" u="none" strike="noStrike" cap="none" spc="0" baseline="0">
                <a:uFillTx/>
                <a:latin typeface="+mj-lt"/>
                <a:ea typeface="+mj-ea"/>
                <a:cs typeface="+mj-cs"/>
              </a:rPr>
              <a:t>Smelly notes!</a:t>
            </a:r>
          </a:p>
        </p:txBody>
      </p:sp>
      <p:pic>
        <p:nvPicPr>
          <p:cNvPr id="6" name="Picture 5">
            <a:extLst>
              <a:ext uri="{FF2B5EF4-FFF2-40B4-BE49-F238E27FC236}">
                <a16:creationId xmlns:a16="http://schemas.microsoft.com/office/drawing/2014/main" id="{00B17F1C-2C66-4740-9B55-B816EFAFD62E}"/>
              </a:ext>
            </a:extLst>
          </p:cNvPr>
          <p:cNvPicPr>
            <a:picLocks noChangeAspect="1"/>
          </p:cNvPicPr>
          <p:nvPr/>
        </p:nvPicPr>
        <p:blipFill>
          <a:blip r:embed="rId2">
            <a:extLst>
              <a:ext uri="{28A0092B-C50C-407E-A947-70E740481C1C}">
                <a14:useLocalDpi xmlns:a14="http://schemas.microsoft.com/office/drawing/2010/main" val="0"/>
              </a:ext>
            </a:extLst>
          </a:blip>
          <a:srcRect l="18150" r="1815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Content Placeholder 2">
            <a:extLst>
              <a:ext uri="{FF2B5EF4-FFF2-40B4-BE49-F238E27FC236}">
                <a16:creationId xmlns:a16="http://schemas.microsoft.com/office/drawing/2014/main" id="{CCF0AB92-7B20-48E3-A048-CE316F667D64}"/>
              </a:ext>
            </a:extLst>
          </p:cNvPr>
          <p:cNvSpPr txBox="1">
            <a:spLocks noGrp="1"/>
          </p:cNvSpPr>
          <p:nvPr>
            <p:ph idx="1"/>
          </p:nvPr>
        </p:nvSpPr>
        <p:spPr>
          <a:xfrm>
            <a:off x="6513788" y="2032000"/>
            <a:ext cx="4840010" cy="4144963"/>
          </a:xfrm>
        </p:spPr>
        <p:txBody>
          <a:bodyPr vert="horz" lIns="91440" tIns="45720" rIns="91440" bIns="45720" rtlCol="0">
            <a:normAutofit/>
          </a:bodyPr>
          <a:lstStyle/>
          <a:p>
            <a:pPr marL="0" lvl="0" indent="0">
              <a:buNone/>
            </a:pPr>
            <a:r>
              <a:rPr lang="en-US" sz="1600" dirty="0">
                <a:solidFill>
                  <a:schemeClr val="tx1"/>
                </a:solidFill>
                <a:latin typeface="+mn-lt"/>
                <a:ea typeface="+mn-ea"/>
                <a:cs typeface="+mn-cs"/>
              </a:rPr>
              <a:t>Our nose is also a funnel to our trigeminal system, which can sense heat (</a:t>
            </a:r>
            <a:r>
              <a:rPr lang="en-US" sz="1600" dirty="0" err="1">
                <a:solidFill>
                  <a:schemeClr val="tx1"/>
                </a:solidFill>
                <a:latin typeface="+mn-lt"/>
                <a:ea typeface="+mn-ea"/>
                <a:cs typeface="+mn-cs"/>
              </a:rPr>
              <a:t>chilli</a:t>
            </a:r>
            <a:r>
              <a:rPr lang="en-US" sz="1600" dirty="0">
                <a:solidFill>
                  <a:schemeClr val="tx1"/>
                </a:solidFill>
                <a:latin typeface="+mn-lt"/>
                <a:ea typeface="+mn-ea"/>
                <a:cs typeface="+mn-cs"/>
              </a:rPr>
              <a:t>) and cold (menthol).  Menthol, found in peppermint and often in toothpaste has a physical cooling effect that we can feel.</a:t>
            </a:r>
          </a:p>
          <a:p>
            <a:pPr marL="0" lvl="0" indent="0">
              <a:buNone/>
            </a:pPr>
            <a:endParaRPr lang="en-US" sz="1600" dirty="0">
              <a:solidFill>
                <a:schemeClr val="tx1"/>
              </a:solidFill>
              <a:latin typeface="+mn-lt"/>
              <a:ea typeface="+mn-ea"/>
              <a:cs typeface="+mn-cs"/>
            </a:endParaRPr>
          </a:p>
          <a:p>
            <a:pPr marL="0" lvl="0" indent="0">
              <a:buNone/>
            </a:pPr>
            <a:r>
              <a:rPr lang="en-US" sz="1600" dirty="0">
                <a:solidFill>
                  <a:schemeClr val="tx1"/>
                </a:solidFill>
                <a:latin typeface="+mn-lt"/>
                <a:ea typeface="+mn-ea"/>
                <a:cs typeface="+mn-cs"/>
              </a:rPr>
              <a:t>When we smell something complex, like a mince pie, we often </a:t>
            </a:r>
            <a:r>
              <a:rPr lang="en-US" sz="1600" dirty="0" err="1">
                <a:solidFill>
                  <a:schemeClr val="tx1"/>
                </a:solidFill>
                <a:latin typeface="+mn-lt"/>
                <a:ea typeface="+mn-ea"/>
                <a:cs typeface="+mn-cs"/>
              </a:rPr>
              <a:t>recognise</a:t>
            </a:r>
            <a:r>
              <a:rPr lang="en-US" sz="1600" dirty="0">
                <a:solidFill>
                  <a:schemeClr val="tx1"/>
                </a:solidFill>
                <a:latin typeface="+mn-lt"/>
                <a:ea typeface="+mn-ea"/>
                <a:cs typeface="+mn-cs"/>
              </a:rPr>
              <a:t> it as if it has a single </a:t>
            </a:r>
            <a:r>
              <a:rPr lang="en-US" sz="1600" dirty="0" err="1">
                <a:solidFill>
                  <a:schemeClr val="tx1"/>
                </a:solidFill>
                <a:latin typeface="+mn-lt"/>
                <a:ea typeface="+mn-ea"/>
                <a:cs typeface="+mn-cs"/>
              </a:rPr>
              <a:t>odour</a:t>
            </a:r>
            <a:r>
              <a:rPr lang="en-US" sz="1600" dirty="0">
                <a:solidFill>
                  <a:schemeClr val="tx1"/>
                </a:solidFill>
                <a:latin typeface="+mn-lt"/>
                <a:ea typeface="+mn-ea"/>
                <a:cs typeface="+mn-cs"/>
              </a:rPr>
              <a:t> identity.  However, underneath all this our brain has been making patterns between odours all our lives.</a:t>
            </a:r>
          </a:p>
          <a:p>
            <a:pPr marL="0" lvl="0" indent="0">
              <a:buNone/>
            </a:pPr>
            <a:endParaRPr lang="en-US" sz="1600" dirty="0">
              <a:solidFill>
                <a:schemeClr val="tx1"/>
              </a:solidFill>
              <a:latin typeface="+mn-lt"/>
              <a:ea typeface="+mn-ea"/>
              <a:cs typeface="+mn-cs"/>
            </a:endParaRPr>
          </a:p>
          <a:p>
            <a:pPr marL="0" lvl="0" indent="0">
              <a:buNone/>
            </a:pPr>
            <a:r>
              <a:rPr lang="en-US" sz="1600" dirty="0">
                <a:solidFill>
                  <a:schemeClr val="tx1"/>
                </a:solidFill>
                <a:latin typeface="+mn-lt"/>
                <a:ea typeface="+mn-ea"/>
                <a:cs typeface="+mn-cs"/>
              </a:rPr>
              <a:t>If we smell more carefully, then we can smell some of the parts of complex things. If we also have word prompts, then noticing the parts becomes easier. So, maybe we can tell if there is cinnamon in a mince pie.</a:t>
            </a:r>
          </a:p>
          <a:p>
            <a:pPr marL="0" lvl="0">
              <a:buFont typeface="Arial" panose="020B0604020202020204" pitchFamily="34" charset="0"/>
              <a:buChar char="•"/>
            </a:pPr>
            <a:endParaRPr lang="en-US" sz="2000" dirty="0">
              <a:solidFill>
                <a:schemeClr val="tx1"/>
              </a:solidFill>
              <a:latin typeface="+mn-lt"/>
              <a:ea typeface="+mn-ea"/>
              <a:cs typeface="+mn-cs"/>
            </a:endParaRPr>
          </a:p>
          <a:p>
            <a:pPr marL="0" lvl="0">
              <a:buFont typeface="Arial" panose="020B0604020202020204" pitchFamily="34" charset="0"/>
              <a:buChar char="•"/>
            </a:pPr>
            <a:endParaRPr lang="en-US" sz="2000" dirty="0">
              <a:solidFill>
                <a:schemeClr val="tx1"/>
              </a:solidFill>
              <a:latin typeface="+mn-lt"/>
              <a:ea typeface="+mn-ea"/>
              <a:cs typeface="+mn-cs"/>
            </a:endParaRPr>
          </a:p>
          <a:p>
            <a:pPr marL="0" lvl="0">
              <a:buFont typeface="Arial" panose="020B0604020202020204" pitchFamily="34" charset="0"/>
              <a:buChar char="•"/>
            </a:pPr>
            <a:endParaRPr lang="en-US" sz="2000" dirty="0">
              <a:solidFill>
                <a:schemeClr val="tx1"/>
              </a:solidFill>
              <a:latin typeface="+mn-lt"/>
              <a:ea typeface="+mn-ea"/>
              <a:cs typeface="+mn-cs"/>
            </a:endParaRPr>
          </a:p>
        </p:txBody>
      </p:sp>
      <p:pic>
        <p:nvPicPr>
          <p:cNvPr id="4" name="Picture 3" descr="Icon&#10;&#10;Description automatically generated">
            <a:extLst>
              <a:ext uri="{FF2B5EF4-FFF2-40B4-BE49-F238E27FC236}">
                <a16:creationId xmlns:a16="http://schemas.microsoft.com/office/drawing/2014/main" id="{7EDED394-3388-459E-BC70-98D9F3C93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869" y="5897243"/>
            <a:ext cx="1163934" cy="595628"/>
          </a:xfrm>
          <a:prstGeom prst="rect">
            <a:avLst/>
          </a:prstGeom>
        </p:spPr>
      </p:pic>
    </p:spTree>
    <p:extLst>
      <p:ext uri="{BB962C8B-B14F-4D97-AF65-F5344CB8AC3E}">
        <p14:creationId xmlns:p14="http://schemas.microsoft.com/office/powerpoint/2010/main" val="192298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3FF20F4-A5B6-4B8B-8D6C-5D8C45FA0AAA}"/>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Picture 7" descr="A close up of a flower&#10;&#10;Description automatically generated">
            <a:extLst>
              <a:ext uri="{FF2B5EF4-FFF2-40B4-BE49-F238E27FC236}">
                <a16:creationId xmlns:a16="http://schemas.microsoft.com/office/drawing/2014/main" id="{9AE7C3B7-F939-4380-B170-8786B603A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103"/>
            <a:ext cx="12188952" cy="8039390"/>
          </a:xfrm>
          <a:prstGeom prst="rect">
            <a:avLst/>
          </a:prstGeom>
        </p:spPr>
      </p:pic>
      <p:sp>
        <p:nvSpPr>
          <p:cNvPr id="12" name="TextBox 11">
            <a:extLst>
              <a:ext uri="{FF2B5EF4-FFF2-40B4-BE49-F238E27FC236}">
                <a16:creationId xmlns:a16="http://schemas.microsoft.com/office/drawing/2014/main" id="{583A5EE3-1228-4AF5-9D71-4902E9FA597A}"/>
              </a:ext>
            </a:extLst>
          </p:cNvPr>
          <p:cNvSpPr txBox="1"/>
          <p:nvPr/>
        </p:nvSpPr>
        <p:spPr>
          <a:xfrm>
            <a:off x="0" y="1634836"/>
            <a:ext cx="12339782" cy="1200329"/>
          </a:xfrm>
          <a:prstGeom prst="rect">
            <a:avLst/>
          </a:prstGeom>
          <a:noFill/>
        </p:spPr>
        <p:txBody>
          <a:bodyPr wrap="square" rtlCol="0">
            <a:spAutoFit/>
          </a:bodyPr>
          <a:lstStyle/>
          <a:p>
            <a:pPr algn="ctr"/>
            <a:r>
              <a:rPr lang="en-US" sz="2400" dirty="0"/>
              <a:t>For more information about our amazing sense of smell, please visit </a:t>
            </a:r>
          </a:p>
          <a:p>
            <a:pPr algn="ctr"/>
            <a:r>
              <a:rPr lang="en-GB" sz="2400" dirty="0"/>
              <a:t>https://www.fragrancematters.org/</a:t>
            </a:r>
          </a:p>
          <a:p>
            <a:pPr algn="ctr"/>
            <a:endParaRPr lang="en-GB" sz="2400" dirty="0"/>
          </a:p>
        </p:txBody>
      </p:sp>
    </p:spTree>
    <p:extLst>
      <p:ext uri="{BB962C8B-B14F-4D97-AF65-F5344CB8AC3E}">
        <p14:creationId xmlns:p14="http://schemas.microsoft.com/office/powerpoint/2010/main" val="229615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clipart&#10;&#10;Description automatically generated">
            <a:extLst>
              <a:ext uri="{FF2B5EF4-FFF2-40B4-BE49-F238E27FC236}">
                <a16:creationId xmlns:a16="http://schemas.microsoft.com/office/drawing/2014/main" id="{966D0E20-2A6D-42F6-A4E3-5F79EA2225EE}"/>
              </a:ext>
            </a:extLst>
          </p:cNvPr>
          <p:cNvPicPr>
            <a:picLocks noChangeAspect="1"/>
          </p:cNvPicPr>
          <p:nvPr/>
        </p:nvPicPr>
        <p:blipFill rotWithShape="1">
          <a:blip r:embed="rId2">
            <a:extLst>
              <a:ext uri="{28A0092B-C50C-407E-A947-70E740481C1C}">
                <a14:useLocalDpi xmlns:a14="http://schemas.microsoft.com/office/drawing/2010/main" val="0"/>
              </a:ext>
            </a:extLst>
          </a:blip>
          <a:srcRect l="2855" r="8429"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Content Placeholder 2">
            <a:extLst>
              <a:ext uri="{FF2B5EF4-FFF2-40B4-BE49-F238E27FC236}">
                <a16:creationId xmlns:a16="http://schemas.microsoft.com/office/drawing/2014/main" id="{2B7AA5BD-4F30-4426-83CA-424593FDE5AF}"/>
              </a:ext>
            </a:extLst>
          </p:cNvPr>
          <p:cNvSpPr txBox="1">
            <a:spLocks noGrp="1"/>
          </p:cNvSpPr>
          <p:nvPr>
            <p:ph idx="1"/>
          </p:nvPr>
        </p:nvSpPr>
        <p:spPr>
          <a:xfrm>
            <a:off x="4223982" y="3752850"/>
            <a:ext cx="7485413" cy="2452687"/>
          </a:xfrm>
        </p:spPr>
        <p:txBody>
          <a:bodyPr anchor="ctr">
            <a:normAutofit/>
          </a:bodyPr>
          <a:lstStyle/>
          <a:p>
            <a:pPr marL="0" lvl="0" indent="0">
              <a:buNone/>
            </a:pPr>
            <a:r>
              <a:rPr lang="en-GB" sz="1800" dirty="0"/>
              <a:t>What would Santa smell like?</a:t>
            </a:r>
          </a:p>
          <a:p>
            <a:pPr marL="0" lvl="0" indent="0">
              <a:buNone/>
            </a:pPr>
            <a:r>
              <a:rPr lang="en-GB" sz="1800" dirty="0"/>
              <a:t>What might different people say?</a:t>
            </a:r>
          </a:p>
          <a:p>
            <a:pPr marL="0" lvl="0" indent="0">
              <a:buNone/>
            </a:pPr>
            <a:endParaRPr lang="en-GB" sz="1800" dirty="0"/>
          </a:p>
          <a:p>
            <a:pPr marL="0" lvl="0" indent="0">
              <a:buNone/>
            </a:pPr>
            <a:r>
              <a:rPr lang="en-GB" sz="1800" dirty="0"/>
              <a:t>Imagine his journey!</a:t>
            </a:r>
          </a:p>
          <a:p>
            <a:pPr marL="0" lvl="0" indent="0">
              <a:buNone/>
            </a:pPr>
            <a:r>
              <a:rPr lang="en-GB" sz="1800" dirty="0"/>
              <a:t>What does he do? Where do he go? What smells are there?</a:t>
            </a:r>
          </a:p>
          <a:p>
            <a:pPr marL="0" lvl="0" indent="0">
              <a:buNone/>
            </a:pPr>
            <a:endParaRPr lang="en-GB" sz="1800" dirty="0"/>
          </a:p>
        </p:txBody>
      </p:sp>
      <p:pic>
        <p:nvPicPr>
          <p:cNvPr id="9" name="Picture 8" descr="Icon&#10;&#10;Description automatically generated">
            <a:extLst>
              <a:ext uri="{FF2B5EF4-FFF2-40B4-BE49-F238E27FC236}">
                <a16:creationId xmlns:a16="http://schemas.microsoft.com/office/drawing/2014/main" id="{C3B45896-2CBC-42A3-B2E1-459CA2FFB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39" y="5921853"/>
            <a:ext cx="1163934" cy="5956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376CE-0BEA-4EBA-8F61-5BB8A6B782C9}"/>
              </a:ext>
            </a:extLst>
          </p:cNvPr>
          <p:cNvSpPr txBox="1">
            <a:spLocks noGrp="1"/>
          </p:cNvSpPr>
          <p:nvPr>
            <p:ph type="title"/>
          </p:nvPr>
        </p:nvSpPr>
        <p:spPr>
          <a:xfrm>
            <a:off x="838201" y="365125"/>
            <a:ext cx="5251316" cy="1807305"/>
          </a:xfrm>
        </p:spPr>
        <p:txBody>
          <a:bodyPr>
            <a:normAutofit/>
          </a:bodyPr>
          <a:lstStyle/>
          <a:p>
            <a:pPr lvl="0"/>
            <a:r>
              <a:rPr lang="en-GB"/>
              <a:t>What would Santa smell like?</a:t>
            </a:r>
          </a:p>
        </p:txBody>
      </p:sp>
      <p:sp>
        <p:nvSpPr>
          <p:cNvPr id="3" name="Content Placeholder 2">
            <a:extLst>
              <a:ext uri="{FF2B5EF4-FFF2-40B4-BE49-F238E27FC236}">
                <a16:creationId xmlns:a16="http://schemas.microsoft.com/office/drawing/2014/main" id="{352227F2-4947-4FC7-BEF0-3794DF2C73FA}"/>
              </a:ext>
            </a:extLst>
          </p:cNvPr>
          <p:cNvSpPr txBox="1">
            <a:spLocks noGrp="1"/>
          </p:cNvSpPr>
          <p:nvPr>
            <p:ph idx="1"/>
          </p:nvPr>
        </p:nvSpPr>
        <p:spPr>
          <a:xfrm>
            <a:off x="838200" y="2333297"/>
            <a:ext cx="4619621" cy="3843666"/>
          </a:xfrm>
        </p:spPr>
        <p:txBody>
          <a:bodyPr>
            <a:normAutofit/>
          </a:bodyPr>
          <a:lstStyle/>
          <a:p>
            <a:pPr marL="0" lvl="0" indent="0">
              <a:buNone/>
            </a:pPr>
            <a:r>
              <a:rPr lang="en-GB" sz="2000" dirty="0"/>
              <a:t>A question Orchadia first asked in 2016…</a:t>
            </a:r>
          </a:p>
          <a:p>
            <a:pPr marL="0" lvl="0" indent="0">
              <a:buNone/>
            </a:pPr>
            <a:r>
              <a:rPr lang="en-GB" sz="2000" dirty="0"/>
              <a:t>Here’s what they found!</a:t>
            </a:r>
          </a:p>
          <a:p>
            <a:pPr marL="0" lvl="0" indent="0">
              <a:buNone/>
            </a:pPr>
            <a:endParaRPr lang="en-GB" sz="2000" dirty="0"/>
          </a:p>
          <a:p>
            <a:pPr marL="0" lvl="0" indent="0">
              <a:buNone/>
            </a:pPr>
            <a:r>
              <a:rPr lang="en-GB" sz="2000" dirty="0"/>
              <a:t>At work, the first answer we had was ‘</a:t>
            </a:r>
            <a:r>
              <a:rPr lang="en-GB" sz="2000" b="1" i="1" dirty="0"/>
              <a:t>soot and sweat’</a:t>
            </a:r>
            <a:r>
              <a:rPr lang="en-GB" sz="2000" dirty="0"/>
              <a:t>, clearly from a hard-working Santa, absorbing smells from the </a:t>
            </a:r>
            <a:r>
              <a:rPr lang="en-GB" sz="2000" b="1" i="1" dirty="0"/>
              <a:t>innards of many chimneys</a:t>
            </a:r>
            <a:r>
              <a:rPr lang="en-GB" sz="2000" dirty="0"/>
              <a:t> and producing his own personal scent as the long night progressed.  </a:t>
            </a:r>
          </a:p>
        </p:txBody>
      </p:sp>
      <p:pic>
        <p:nvPicPr>
          <p:cNvPr id="8" name="Picture 7" descr="A picture containing indoor, fireplace, stone, several&#10;&#10;Description automatically generated">
            <a:extLst>
              <a:ext uri="{FF2B5EF4-FFF2-40B4-BE49-F238E27FC236}">
                <a16:creationId xmlns:a16="http://schemas.microsoft.com/office/drawing/2014/main" id="{A01EE041-94CC-479F-8CC2-CF5C60D63AFA}"/>
              </a:ext>
            </a:extLst>
          </p:cNvPr>
          <p:cNvPicPr>
            <a:picLocks noChangeAspect="1"/>
          </p:cNvPicPr>
          <p:nvPr/>
        </p:nvPicPr>
        <p:blipFill rotWithShape="1">
          <a:blip r:embed="rId2">
            <a:extLst>
              <a:ext uri="{28A0092B-C50C-407E-A947-70E740481C1C}">
                <a14:useLocalDpi xmlns:a14="http://schemas.microsoft.com/office/drawing/2010/main" val="0"/>
              </a:ext>
            </a:extLst>
          </a:blip>
          <a:srcRect l="17500" r="2446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 name="Picture 4" descr="Icon&#10;&#10;Description automatically generated">
            <a:extLst>
              <a:ext uri="{FF2B5EF4-FFF2-40B4-BE49-F238E27FC236}">
                <a16:creationId xmlns:a16="http://schemas.microsoft.com/office/drawing/2014/main" id="{64048B00-00C7-4DFF-A02D-9C32EB88D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39" y="5921853"/>
            <a:ext cx="1163934" cy="5956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7FEB0B5-78BB-4A47-AFF0-8D13CEF87BC4}"/>
              </a:ext>
            </a:extLst>
          </p:cNvPr>
          <p:cNvSpPr txBox="1"/>
          <p:nvPr/>
        </p:nvSpPr>
        <p:spPr>
          <a:xfrm>
            <a:off x="4406846" y="3696269"/>
            <a:ext cx="6003980" cy="1325563"/>
          </a:xfrm>
          <a:prstGeom prst="rect">
            <a:avLst/>
          </a:prstGeom>
        </p:spPr>
        <p:txBody>
          <a:bodyPr vert="horz" lIns="91440" tIns="45720" rIns="91440" bIns="45720" rtlCol="0" anchor="b" anchorCtr="0" compatLnSpc="1">
            <a:normAutofit/>
          </a:bodyPr>
          <a:lstStyle/>
          <a:p>
            <a:pPr marL="0" marR="0" lvl="0" indent="0" fontAlgn="auto">
              <a:lnSpc>
                <a:spcPct val="90000"/>
              </a:lnSpc>
              <a:spcBef>
                <a:spcPct val="0"/>
              </a:spcBef>
              <a:spcAft>
                <a:spcPts val="600"/>
              </a:spcAft>
              <a:tabLst/>
              <a:defRPr sz="1800" b="0" i="0" u="none" strike="noStrike" kern="0" cap="none" spc="0" baseline="0">
                <a:solidFill>
                  <a:srgbClr val="000000"/>
                </a:solidFill>
                <a:uFillTx/>
              </a:defRPr>
            </a:pPr>
            <a:r>
              <a:rPr lang="en-US" sz="4400" b="0" i="0" u="none" strike="noStrike" kern="1200" cap="none" spc="0" baseline="0">
                <a:solidFill>
                  <a:schemeClr val="tx1"/>
                </a:solidFill>
                <a:uFillTx/>
                <a:latin typeface="+mj-lt"/>
                <a:ea typeface="+mj-ea"/>
                <a:cs typeface="+mj-cs"/>
              </a:rPr>
              <a:t>What would Santa smell like?</a:t>
            </a:r>
          </a:p>
        </p:txBody>
      </p:sp>
      <p:pic>
        <p:nvPicPr>
          <p:cNvPr id="13" name="Picture 12" descr="A picture containing tree, outdoor, city, shore&#10;&#10;Description automatically generated">
            <a:extLst>
              <a:ext uri="{FF2B5EF4-FFF2-40B4-BE49-F238E27FC236}">
                <a16:creationId xmlns:a16="http://schemas.microsoft.com/office/drawing/2014/main" id="{962F505D-840F-478D-9612-19487592BF7E}"/>
              </a:ext>
            </a:extLst>
          </p:cNvPr>
          <p:cNvPicPr>
            <a:picLocks noChangeAspect="1"/>
          </p:cNvPicPr>
          <p:nvPr/>
        </p:nvPicPr>
        <p:blipFill rotWithShape="1">
          <a:blip r:embed="rId2">
            <a:extLst>
              <a:ext uri="{28A0092B-C50C-407E-A947-70E740481C1C}">
                <a14:useLocalDpi xmlns:a14="http://schemas.microsoft.com/office/drawing/2010/main" val="0"/>
              </a:ext>
            </a:extLst>
          </a:blip>
          <a:srcRect l="8707" r="7920" b="1"/>
          <a:stretch/>
        </p:blipFill>
        <p:spPr>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sp>
        <p:nvSpPr>
          <p:cNvPr id="2" name="Content Placeholder 2">
            <a:extLst>
              <a:ext uri="{FF2B5EF4-FFF2-40B4-BE49-F238E27FC236}">
                <a16:creationId xmlns:a16="http://schemas.microsoft.com/office/drawing/2014/main" id="{C0026201-D3AE-4A01-AD62-6F85C0F6A992}"/>
              </a:ext>
            </a:extLst>
          </p:cNvPr>
          <p:cNvSpPr txBox="1">
            <a:spLocks noGrp="1"/>
          </p:cNvSpPr>
          <p:nvPr>
            <p:ph idx="1"/>
          </p:nvPr>
        </p:nvSpPr>
        <p:spPr>
          <a:xfrm>
            <a:off x="4406844" y="5021831"/>
            <a:ext cx="6946955" cy="1299943"/>
          </a:xfrm>
        </p:spPr>
        <p:txBody>
          <a:bodyPr vert="horz" lIns="91440" tIns="45720" rIns="91440" bIns="45720" rtlCol="0">
            <a:normAutofit/>
          </a:bodyPr>
          <a:lstStyle/>
          <a:p>
            <a:pPr marL="0" lvl="0" indent="0">
              <a:buNone/>
            </a:pPr>
            <a:r>
              <a:rPr lang="en-US" sz="2000" dirty="0">
                <a:solidFill>
                  <a:schemeClr val="tx1"/>
                </a:solidFill>
                <a:latin typeface="+mn-lt"/>
                <a:ea typeface="+mn-ea"/>
                <a:cs typeface="+mn-cs"/>
              </a:rPr>
              <a:t>Contributions from the </a:t>
            </a:r>
            <a:r>
              <a:rPr lang="en-US" sz="2000" b="1" i="1" dirty="0">
                <a:solidFill>
                  <a:schemeClr val="tx1"/>
                </a:solidFill>
                <a:latin typeface="+mn-lt"/>
                <a:ea typeface="+mn-ea"/>
                <a:cs typeface="+mn-cs"/>
              </a:rPr>
              <a:t>USA</a:t>
            </a:r>
            <a:r>
              <a:rPr lang="en-US" sz="2000" dirty="0">
                <a:solidFill>
                  <a:schemeClr val="tx1"/>
                </a:solidFill>
                <a:latin typeface="+mn-lt"/>
                <a:ea typeface="+mn-ea"/>
                <a:cs typeface="+mn-cs"/>
              </a:rPr>
              <a:t> included the </a:t>
            </a:r>
            <a:r>
              <a:rPr lang="en-US" sz="2000" b="1" i="1" dirty="0">
                <a:solidFill>
                  <a:schemeClr val="tx1"/>
                </a:solidFill>
                <a:latin typeface="+mn-lt"/>
                <a:ea typeface="+mn-ea"/>
                <a:cs typeface="+mn-cs"/>
              </a:rPr>
              <a:t>New York night sky just before snowfall</a:t>
            </a:r>
            <a:r>
              <a:rPr lang="en-US" sz="2000" dirty="0">
                <a:solidFill>
                  <a:schemeClr val="tx1"/>
                </a:solidFill>
                <a:latin typeface="+mn-lt"/>
                <a:ea typeface="+mn-ea"/>
                <a:cs typeface="+mn-cs"/>
              </a:rPr>
              <a:t>, and from </a:t>
            </a:r>
            <a:r>
              <a:rPr lang="en-US" sz="2000" b="1" i="1" dirty="0">
                <a:solidFill>
                  <a:schemeClr val="tx1"/>
                </a:solidFill>
                <a:latin typeface="+mn-lt"/>
                <a:ea typeface="+mn-ea"/>
                <a:cs typeface="+mn-cs"/>
              </a:rPr>
              <a:t>Canada the first snow of winter on the pine woods</a:t>
            </a:r>
            <a:r>
              <a:rPr lang="en-US" sz="2000" dirty="0">
                <a:solidFill>
                  <a:schemeClr val="tx1"/>
                </a:solidFill>
                <a:latin typeface="+mn-lt"/>
                <a:ea typeface="+mn-ea"/>
                <a:cs typeface="+mn-cs"/>
              </a:rPr>
              <a:t>. From </a:t>
            </a:r>
            <a:r>
              <a:rPr lang="en-US" sz="2000" b="1" i="1" dirty="0">
                <a:solidFill>
                  <a:schemeClr val="tx1"/>
                </a:solidFill>
                <a:latin typeface="+mn-lt"/>
                <a:ea typeface="+mn-ea"/>
                <a:cs typeface="+mn-cs"/>
              </a:rPr>
              <a:t>Australia, Santa smells of countless beach barbecues. </a:t>
            </a:r>
            <a:endParaRPr lang="en-US" sz="2000" dirty="0">
              <a:solidFill>
                <a:schemeClr val="tx1"/>
              </a:solidFill>
              <a:latin typeface="+mn-lt"/>
              <a:ea typeface="+mn-ea"/>
              <a:cs typeface="+mn-cs"/>
            </a:endParaRPr>
          </a:p>
          <a:p>
            <a:pPr marL="0" lvl="0">
              <a:buFont typeface="Arial" panose="020B0604020202020204" pitchFamily="34" charset="0"/>
              <a:buChar char="•"/>
            </a:pPr>
            <a:endParaRPr lang="en-US" sz="2000" dirty="0">
              <a:solidFill>
                <a:schemeClr val="tx1"/>
              </a:solidFill>
              <a:latin typeface="+mn-lt"/>
              <a:ea typeface="+mn-ea"/>
              <a:cs typeface="+mn-cs"/>
            </a:endParaRPr>
          </a:p>
        </p:txBody>
      </p:sp>
      <p:pic>
        <p:nvPicPr>
          <p:cNvPr id="9" name="Picture 8" descr="A picture containing snow, outdoor, covered, slope&#10;&#10;Description automatically generated">
            <a:extLst>
              <a:ext uri="{FF2B5EF4-FFF2-40B4-BE49-F238E27FC236}">
                <a16:creationId xmlns:a16="http://schemas.microsoft.com/office/drawing/2014/main" id="{E52F2BD3-B972-4F7F-81C7-B1A5B0788CC3}"/>
              </a:ext>
            </a:extLst>
          </p:cNvPr>
          <p:cNvPicPr>
            <a:picLocks noChangeAspect="1"/>
          </p:cNvPicPr>
          <p:nvPr/>
        </p:nvPicPr>
        <p:blipFill rotWithShape="1">
          <a:blip r:embed="rId3">
            <a:extLst>
              <a:ext uri="{28A0092B-C50C-407E-A947-70E740481C1C}">
                <a14:useLocalDpi xmlns:a14="http://schemas.microsoft.com/office/drawing/2010/main" val="0"/>
              </a:ext>
            </a:extLst>
          </a:blip>
          <a:srcRect l="20384" r="28508" b="-2"/>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11" name="Picture 10" descr="A picture containing sky, water, outdoor, ground&#10;&#10;Description automatically generated">
            <a:extLst>
              <a:ext uri="{FF2B5EF4-FFF2-40B4-BE49-F238E27FC236}">
                <a16:creationId xmlns:a16="http://schemas.microsoft.com/office/drawing/2014/main" id="{81605CB5-0221-4614-A24F-F80A49FB2554}"/>
              </a:ext>
            </a:extLst>
          </p:cNvPr>
          <p:cNvPicPr>
            <a:picLocks noChangeAspect="1"/>
          </p:cNvPicPr>
          <p:nvPr/>
        </p:nvPicPr>
        <p:blipFill rotWithShape="1">
          <a:blip r:embed="rId4">
            <a:extLst>
              <a:ext uri="{28A0092B-C50C-407E-A947-70E740481C1C}">
                <a14:useLocalDpi xmlns:a14="http://schemas.microsoft.com/office/drawing/2010/main" val="0"/>
              </a:ext>
            </a:extLst>
          </a:blip>
          <a:srcRect l="37831" r="7108" b="-1"/>
          <a:stretch/>
        </p:blipFill>
        <p:spPr>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pic>
        <p:nvPicPr>
          <p:cNvPr id="10" name="Picture 9" descr="Icon&#10;&#10;Description automatically generated">
            <a:extLst>
              <a:ext uri="{FF2B5EF4-FFF2-40B4-BE49-F238E27FC236}">
                <a16:creationId xmlns:a16="http://schemas.microsoft.com/office/drawing/2014/main" id="{590B4D74-911B-4E1F-87C6-707F2EAF1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339" y="5921853"/>
            <a:ext cx="1163934" cy="5956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3A2C2-83CD-4180-827B-92B3034F21BB}"/>
              </a:ext>
            </a:extLst>
          </p:cNvPr>
          <p:cNvSpPr txBox="1">
            <a:spLocks noGrp="1"/>
          </p:cNvSpPr>
          <p:nvPr>
            <p:ph type="title"/>
          </p:nvPr>
        </p:nvSpPr>
        <p:spPr>
          <a:xfrm>
            <a:off x="971368" y="371719"/>
            <a:ext cx="6125964" cy="1906863"/>
          </a:xfrm>
        </p:spPr>
        <p:txBody>
          <a:bodyPr vert="horz" lIns="91440" tIns="45720" rIns="91440" bIns="45720" rtlCol="0" anchor="b">
            <a:normAutofit/>
          </a:bodyPr>
          <a:lstStyle/>
          <a:p>
            <a:pPr lvl="0">
              <a:spcBef>
                <a:spcPct val="0"/>
              </a:spcBef>
            </a:pPr>
            <a:r>
              <a:rPr lang="en-US" kern="1200">
                <a:solidFill>
                  <a:schemeClr val="tx1"/>
                </a:solidFill>
                <a:latin typeface="+mj-lt"/>
                <a:ea typeface="+mj-ea"/>
                <a:cs typeface="+mj-cs"/>
              </a:rPr>
              <a:t>What would Santa smell like?</a:t>
            </a:r>
          </a:p>
        </p:txBody>
      </p:sp>
      <p:sp>
        <p:nvSpPr>
          <p:cNvPr id="4" name="Rectangle 5">
            <a:extLst>
              <a:ext uri="{FF2B5EF4-FFF2-40B4-BE49-F238E27FC236}">
                <a16:creationId xmlns:a16="http://schemas.microsoft.com/office/drawing/2014/main" id="{3CE9D132-DB27-45BD-AEE2-2E9C3B3D0C34}"/>
              </a:ext>
            </a:extLst>
          </p:cNvPr>
          <p:cNvSpPr/>
          <p:nvPr/>
        </p:nvSpPr>
        <p:spPr>
          <a:xfrm>
            <a:off x="971368" y="2711395"/>
            <a:ext cx="4114801" cy="3465568"/>
          </a:xfrm>
          <a:prstGeom prst="rect">
            <a:avLst/>
          </a:prstGeom>
        </p:spPr>
        <p:txBody>
          <a:bodyPr vert="horz" lIns="91440" tIns="45720" rIns="91440" bIns="45720" rtlCol="0" anchorCtr="0" compatLnSpc="1">
            <a:normAutofit/>
          </a:bodyPr>
          <a:lstStyle/>
          <a:p>
            <a:pPr marR="0" lvl="0" fontAlgn="auto">
              <a:lnSpc>
                <a:spcPct val="90000"/>
              </a:lnSpc>
              <a:spcBef>
                <a:spcPts val="0"/>
              </a:spcBef>
              <a:spcAft>
                <a:spcPts val="600"/>
              </a:spcAft>
              <a:tabLst/>
              <a:defRPr sz="1800" b="0" i="0" u="none" strike="noStrike" kern="0" cap="none" spc="0" baseline="0">
                <a:solidFill>
                  <a:srgbClr val="000000"/>
                </a:solidFill>
                <a:uFillTx/>
              </a:defRPr>
            </a:pPr>
            <a:r>
              <a:rPr lang="en-US" sz="1400" b="0" i="0" u="none" strike="noStrike" cap="none" spc="0" baseline="0" dirty="0">
                <a:uFillTx/>
              </a:rPr>
              <a:t>We were told Santa smells of </a:t>
            </a:r>
            <a:r>
              <a:rPr lang="en-US" sz="1400" b="1" i="1" u="none" strike="noStrike" cap="none" spc="0" baseline="0" dirty="0">
                <a:uFillTx/>
              </a:rPr>
              <a:t>nose-tingling magic, moonlight</a:t>
            </a:r>
            <a:r>
              <a:rPr lang="en-US" sz="1400" b="0" i="0" u="none" strike="noStrike" cap="none" spc="0" baseline="0" dirty="0">
                <a:uFillTx/>
              </a:rPr>
              <a:t> and Santa was fantastical too, smelling of starry nights from his journey through the night sky. The smell is </a:t>
            </a:r>
            <a:r>
              <a:rPr lang="en-US" sz="1400" b="1" i="1" u="none" strike="noStrike" cap="none" spc="0" baseline="0" dirty="0">
                <a:uFillTx/>
              </a:rPr>
              <a:t>cool, magical, twinkling</a:t>
            </a:r>
            <a:r>
              <a:rPr lang="en-US" sz="1400" b="0" i="0" u="none" strike="noStrike" cap="none" spc="0" baseline="0" dirty="0">
                <a:uFillTx/>
              </a:rPr>
              <a:t>. </a:t>
            </a:r>
          </a:p>
          <a:p>
            <a:pPr marR="0" lvl="0" fontAlgn="auto">
              <a:lnSpc>
                <a:spcPct val="90000"/>
              </a:lnSpc>
              <a:spcBef>
                <a:spcPts val="0"/>
              </a:spcBef>
              <a:spcAft>
                <a:spcPts val="600"/>
              </a:spcAft>
              <a:tabLst/>
              <a:defRPr sz="1800" b="0" i="0" u="none" strike="noStrike" kern="0" cap="none" spc="0" baseline="0">
                <a:solidFill>
                  <a:srgbClr val="000000"/>
                </a:solidFill>
                <a:uFillTx/>
              </a:defRPr>
            </a:pPr>
            <a:endParaRPr lang="en-US" sz="1400" dirty="0"/>
          </a:p>
          <a:p>
            <a:pPr marR="0" lvl="0" fontAlgn="auto">
              <a:lnSpc>
                <a:spcPct val="90000"/>
              </a:lnSpc>
              <a:spcBef>
                <a:spcPts val="0"/>
              </a:spcBef>
              <a:spcAft>
                <a:spcPts val="600"/>
              </a:spcAft>
              <a:tabLst/>
              <a:defRPr sz="1800" b="0" i="0" u="none" strike="noStrike" kern="0" cap="none" spc="0" baseline="0">
                <a:solidFill>
                  <a:srgbClr val="000000"/>
                </a:solidFill>
                <a:uFillTx/>
              </a:defRPr>
            </a:pPr>
            <a:r>
              <a:rPr lang="en-US" sz="1400" b="0" i="0" u="none" strike="noStrike" cap="none" spc="0" baseline="0" dirty="0">
                <a:uFillTx/>
              </a:rPr>
              <a:t>Another cosmic reply was </a:t>
            </a:r>
            <a:r>
              <a:rPr lang="en-US" sz="1400" b="1" i="1" u="none" strike="noStrike" cap="none" spc="0" baseline="0" dirty="0">
                <a:uFillTx/>
              </a:rPr>
              <a:t>Santa smells like space, perhaps with a little whiskey.</a:t>
            </a:r>
          </a:p>
          <a:p>
            <a:pPr marR="0" lvl="0" fontAlgn="auto">
              <a:lnSpc>
                <a:spcPct val="90000"/>
              </a:lnSpc>
              <a:spcBef>
                <a:spcPts val="0"/>
              </a:spcBef>
              <a:spcAft>
                <a:spcPts val="600"/>
              </a:spcAft>
              <a:tabLst/>
              <a:defRPr sz="1800" b="0" i="0" u="none" strike="noStrike" kern="0" cap="none" spc="0" baseline="0">
                <a:solidFill>
                  <a:srgbClr val="000000"/>
                </a:solidFill>
                <a:uFillTx/>
              </a:defRPr>
            </a:pPr>
            <a:endParaRPr lang="en-US" sz="1400" b="0" i="0" u="none" strike="noStrike" cap="none" spc="0" baseline="0" dirty="0">
              <a:uFillTx/>
            </a:endParaRPr>
          </a:p>
          <a:p>
            <a:pPr marR="0" lvl="0" fontAlgn="auto">
              <a:lnSpc>
                <a:spcPct val="90000"/>
              </a:lnSpc>
              <a:spcBef>
                <a:spcPts val="0"/>
              </a:spcBef>
              <a:spcAft>
                <a:spcPts val="600"/>
              </a:spcAft>
              <a:tabLst/>
              <a:defRPr sz="1800" b="0" i="0" u="none" strike="noStrike" kern="0" cap="none" spc="0" baseline="0">
                <a:solidFill>
                  <a:srgbClr val="000000"/>
                </a:solidFill>
                <a:uFillTx/>
              </a:defRPr>
            </a:pPr>
            <a:r>
              <a:rPr lang="en-US" sz="1400" b="0" i="0" u="none" strike="noStrike" cap="none" spc="0" baseline="0" dirty="0">
                <a:uFillTx/>
              </a:rPr>
              <a:t>As it turns out </a:t>
            </a:r>
            <a:r>
              <a:rPr lang="en-US" sz="1400" b="1" i="1" u="none" strike="noStrike" cap="none" spc="0" baseline="0" dirty="0">
                <a:uFillTx/>
              </a:rPr>
              <a:t>‘space’ smells like seared meat, hot metal, barbecue</a:t>
            </a:r>
            <a:r>
              <a:rPr lang="en-US" sz="1400" b="0" i="0" u="none" strike="noStrike" cap="none" spc="0" baseline="0" dirty="0">
                <a:uFillTx/>
              </a:rPr>
              <a:t>. Astronauts are quite consistent in their description of the smell, captured on their suits during space walks and transferred inside on their return. It’s thought this smell originates from dying stars.</a:t>
            </a:r>
          </a:p>
        </p:txBody>
      </p:sp>
      <p:pic>
        <p:nvPicPr>
          <p:cNvPr id="13" name="Picture 12">
            <a:extLst>
              <a:ext uri="{FF2B5EF4-FFF2-40B4-BE49-F238E27FC236}">
                <a16:creationId xmlns:a16="http://schemas.microsoft.com/office/drawing/2014/main" id="{F9BE86FA-A211-4124-8DD2-47F936C3967A}"/>
              </a:ext>
            </a:extLst>
          </p:cNvPr>
          <p:cNvPicPr>
            <a:picLocks noChangeAspect="1"/>
          </p:cNvPicPr>
          <p:nvPr/>
        </p:nvPicPr>
        <p:blipFill rotWithShape="1">
          <a:blip r:embed="rId2">
            <a:extLst>
              <a:ext uri="{28A0092B-C50C-407E-A947-70E740481C1C}">
                <a14:useLocalDpi xmlns:a14="http://schemas.microsoft.com/office/drawing/2010/main" val="0"/>
              </a:ext>
            </a:extLst>
          </a:blip>
          <a:srcRect l="33632"/>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9" name="Picture 8" descr="A picture containing silhouette, dark, night sky&#10;&#10;Description automatically generated">
            <a:extLst>
              <a:ext uri="{FF2B5EF4-FFF2-40B4-BE49-F238E27FC236}">
                <a16:creationId xmlns:a16="http://schemas.microsoft.com/office/drawing/2014/main" id="{6753E10D-0A3E-48B2-8BC6-2F9BAD66B78B}"/>
              </a:ext>
            </a:extLst>
          </p:cNvPr>
          <p:cNvPicPr>
            <a:picLocks noChangeAspect="1"/>
          </p:cNvPicPr>
          <p:nvPr/>
        </p:nvPicPr>
        <p:blipFill rotWithShape="1">
          <a:blip r:embed="rId3">
            <a:extLst>
              <a:ext uri="{28A0092B-C50C-407E-A947-70E740481C1C}">
                <a14:useLocalDpi xmlns:a14="http://schemas.microsoft.com/office/drawing/2010/main" val="0"/>
              </a:ext>
            </a:extLst>
          </a:blip>
          <a:srcRect r="519" b="4"/>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11" name="Picture 10">
            <a:extLst>
              <a:ext uri="{FF2B5EF4-FFF2-40B4-BE49-F238E27FC236}">
                <a16:creationId xmlns:a16="http://schemas.microsoft.com/office/drawing/2014/main" id="{73851E79-2AEA-439D-AABD-A7E577DEBD42}"/>
              </a:ext>
            </a:extLst>
          </p:cNvPr>
          <p:cNvPicPr>
            <a:picLocks noChangeAspect="1"/>
          </p:cNvPicPr>
          <p:nvPr/>
        </p:nvPicPr>
        <p:blipFill rotWithShape="1">
          <a:blip r:embed="rId4">
            <a:extLst>
              <a:ext uri="{28A0092B-C50C-407E-A947-70E740481C1C}">
                <a14:useLocalDpi xmlns:a14="http://schemas.microsoft.com/office/drawing/2010/main" val="0"/>
              </a:ext>
            </a:extLst>
          </a:blip>
          <a:srcRect l="14600" r="28095" b="-1"/>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pic>
        <p:nvPicPr>
          <p:cNvPr id="12" name="Picture 11" descr="Icon&#10;&#10;Description automatically generated">
            <a:extLst>
              <a:ext uri="{FF2B5EF4-FFF2-40B4-BE49-F238E27FC236}">
                <a16:creationId xmlns:a16="http://schemas.microsoft.com/office/drawing/2014/main" id="{A38CB246-91C4-4585-A8A2-0990A3E6E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339" y="5921853"/>
            <a:ext cx="1163934" cy="5956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B4CCFEE-78C3-492E-93EB-649F7548F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07C8D14-096A-491D-8231-9F660B645FDA}"/>
              </a:ext>
            </a:extLst>
          </p:cNvPr>
          <p:cNvSpPr txBox="1">
            <a:spLocks noGrp="1"/>
          </p:cNvSpPr>
          <p:nvPr>
            <p:ph type="title"/>
          </p:nvPr>
        </p:nvSpPr>
        <p:spPr>
          <a:xfrm>
            <a:off x="838201" y="365125"/>
            <a:ext cx="3816095" cy="2103436"/>
          </a:xfrm>
        </p:spPr>
        <p:txBody>
          <a:bodyPr vert="horz" lIns="91440" tIns="45720" rIns="91440" bIns="45720" rtlCol="0" anchor="ctr">
            <a:normAutofit/>
          </a:bodyPr>
          <a:lstStyle/>
          <a:p>
            <a:pPr lvl="0">
              <a:spcBef>
                <a:spcPct val="0"/>
              </a:spcBef>
            </a:pPr>
            <a:r>
              <a:rPr lang="en-US" kern="1200">
                <a:solidFill>
                  <a:schemeClr val="tx1"/>
                </a:solidFill>
                <a:latin typeface="+mj-lt"/>
                <a:ea typeface="+mj-ea"/>
                <a:cs typeface="+mj-cs"/>
              </a:rPr>
              <a:t>What would Santa smell like?</a:t>
            </a:r>
          </a:p>
        </p:txBody>
      </p:sp>
      <p:sp>
        <p:nvSpPr>
          <p:cNvPr id="2" name="Rectangle 3">
            <a:extLst>
              <a:ext uri="{FF2B5EF4-FFF2-40B4-BE49-F238E27FC236}">
                <a16:creationId xmlns:a16="http://schemas.microsoft.com/office/drawing/2014/main" id="{C88B4992-CBFC-4948-A481-7A7040B9B01E}"/>
              </a:ext>
            </a:extLst>
          </p:cNvPr>
          <p:cNvSpPr/>
          <p:nvPr/>
        </p:nvSpPr>
        <p:spPr>
          <a:xfrm>
            <a:off x="838201" y="2647949"/>
            <a:ext cx="3816096" cy="3529013"/>
          </a:xfrm>
          <a:prstGeom prst="rect">
            <a:avLst/>
          </a:prstGeom>
        </p:spPr>
        <p:txBody>
          <a:bodyPr vert="horz" lIns="91440" tIns="45720" rIns="91440" bIns="45720" rtlCol="0" anchorCtr="0" compatLnSpc="1">
            <a:normAutofit/>
          </a:bodyPr>
          <a:lstStyle/>
          <a:p>
            <a:pPr marR="0" lvl="0" fontAlgn="auto">
              <a:lnSpc>
                <a:spcPct val="90000"/>
              </a:lnSpc>
              <a:spcBef>
                <a:spcPts val="0"/>
              </a:spcBef>
              <a:spcAft>
                <a:spcPts val="600"/>
              </a:spcAft>
              <a:tabLst/>
              <a:defRPr sz="1800" b="0" i="0" u="none" strike="noStrike" kern="0" cap="none" spc="0" baseline="0">
                <a:solidFill>
                  <a:srgbClr val="000000"/>
                </a:solidFill>
                <a:uFillTx/>
              </a:defRPr>
            </a:pPr>
            <a:r>
              <a:rPr lang="en-US" sz="1700" b="0" i="0" u="none" strike="noStrike" cap="none" spc="0" baseline="0" dirty="0">
                <a:uFillTx/>
              </a:rPr>
              <a:t>Some </a:t>
            </a:r>
            <a:r>
              <a:rPr lang="en-US" sz="1700" b="1" i="1" u="none" strike="noStrike" cap="none" spc="0" baseline="0" dirty="0">
                <a:uFillTx/>
              </a:rPr>
              <a:t>children</a:t>
            </a:r>
            <a:r>
              <a:rPr lang="en-US" sz="1700" b="0" i="0" u="none" strike="noStrike" cap="none" spc="0" baseline="0" dirty="0">
                <a:uFillTx/>
              </a:rPr>
              <a:t> we asked </a:t>
            </a:r>
            <a:r>
              <a:rPr lang="en-US" sz="1700" b="1" i="1" u="none" strike="noStrike" cap="none" spc="0" baseline="0" dirty="0">
                <a:uFillTx/>
              </a:rPr>
              <a:t>said Santa smells of milk and biscuits</a:t>
            </a:r>
            <a:r>
              <a:rPr lang="en-US" sz="1700" b="0" i="0" u="none" strike="noStrike" cap="none" spc="0" baseline="0" dirty="0">
                <a:uFillTx/>
              </a:rPr>
              <a:t>, the snacks he’s presented with at each stopping point. </a:t>
            </a:r>
            <a:r>
              <a:rPr lang="en-US" sz="1700" b="1" i="1" u="none" strike="noStrike" cap="none" spc="0" baseline="0" dirty="0">
                <a:uFillTx/>
              </a:rPr>
              <a:t>Until</a:t>
            </a:r>
            <a:r>
              <a:rPr lang="en-US" sz="1700" b="0" i="0" u="none" strike="noStrike" cap="none" spc="0" baseline="0" dirty="0">
                <a:uFillTx/>
              </a:rPr>
              <a:t> about </a:t>
            </a:r>
            <a:r>
              <a:rPr lang="en-US" sz="1700" b="1" i="1" u="none" strike="noStrike" cap="none" spc="0" baseline="0" dirty="0">
                <a:uFillTx/>
              </a:rPr>
              <a:t>aged 14</a:t>
            </a:r>
            <a:r>
              <a:rPr lang="en-US" sz="1700" b="0" i="0" u="none" strike="noStrike" cap="none" spc="0" baseline="0" dirty="0">
                <a:uFillTx/>
              </a:rPr>
              <a:t> when it </a:t>
            </a:r>
            <a:r>
              <a:rPr lang="en-US" sz="1700" b="1" i="1" u="none" strike="noStrike" cap="none" spc="0" baseline="0" dirty="0">
                <a:uFillTx/>
              </a:rPr>
              <a:t>switched to sherry or brandy and mince pies</a:t>
            </a:r>
            <a:r>
              <a:rPr lang="en-US" sz="1700" b="0" i="0" u="none" strike="noStrike" cap="none" spc="0" baseline="0" dirty="0">
                <a:uFillTx/>
              </a:rPr>
              <a:t>. </a:t>
            </a:r>
          </a:p>
          <a:p>
            <a:pPr marR="0" lvl="0" fontAlgn="auto">
              <a:lnSpc>
                <a:spcPct val="90000"/>
              </a:lnSpc>
              <a:spcBef>
                <a:spcPts val="0"/>
              </a:spcBef>
              <a:spcAft>
                <a:spcPts val="600"/>
              </a:spcAft>
              <a:tabLst/>
              <a:defRPr sz="1800" b="0" i="0" u="none" strike="noStrike" kern="0" cap="none" spc="0" baseline="0">
                <a:solidFill>
                  <a:srgbClr val="000000"/>
                </a:solidFill>
                <a:uFillTx/>
              </a:defRPr>
            </a:pPr>
            <a:endParaRPr lang="en-US" sz="1700" dirty="0"/>
          </a:p>
          <a:p>
            <a:pPr marR="0" lvl="0" fontAlgn="auto">
              <a:lnSpc>
                <a:spcPct val="90000"/>
              </a:lnSpc>
              <a:spcBef>
                <a:spcPts val="0"/>
              </a:spcBef>
              <a:spcAft>
                <a:spcPts val="600"/>
              </a:spcAft>
              <a:tabLst/>
              <a:defRPr sz="1800" b="0" i="0" u="none" strike="noStrike" kern="0" cap="none" spc="0" baseline="0">
                <a:solidFill>
                  <a:srgbClr val="000000"/>
                </a:solidFill>
                <a:uFillTx/>
              </a:defRPr>
            </a:pPr>
            <a:r>
              <a:rPr lang="en-US" sz="1700" b="0" i="0" u="none" strike="noStrike" cap="none" spc="0" baseline="0" dirty="0">
                <a:uFillTx/>
              </a:rPr>
              <a:t>Food and drink was a major theme, with </a:t>
            </a:r>
            <a:r>
              <a:rPr lang="en-US" sz="1700" b="1" i="1" u="none" strike="noStrike" cap="none" spc="0" baseline="0" dirty="0">
                <a:uFillTx/>
              </a:rPr>
              <a:t>cinnamon, gingerbread</a:t>
            </a:r>
            <a:r>
              <a:rPr lang="en-US" sz="1700" b="0" i="0" u="none" strike="noStrike" cap="none" spc="0" baseline="0" dirty="0">
                <a:uFillTx/>
              </a:rPr>
              <a:t> and </a:t>
            </a:r>
            <a:r>
              <a:rPr lang="en-US" sz="1700" b="1" i="1" u="none" strike="noStrike" cap="none" spc="0" baseline="0" dirty="0">
                <a:uFillTx/>
              </a:rPr>
              <a:t>mince pies</a:t>
            </a:r>
            <a:r>
              <a:rPr lang="en-US" sz="1700" b="0" i="0" u="none" strike="noStrike" cap="none" spc="0" baseline="0" dirty="0">
                <a:uFillTx/>
              </a:rPr>
              <a:t> appearing most often, yummy! Santa also smells of </a:t>
            </a:r>
            <a:r>
              <a:rPr lang="en-US" sz="1700" b="1" i="1" u="none" strike="noStrike" cap="none" spc="0" baseline="0" dirty="0">
                <a:uFillTx/>
              </a:rPr>
              <a:t>chocolate, cookies, lollipops, sweet pastry, peppermint, cognac, and beer</a:t>
            </a:r>
            <a:r>
              <a:rPr lang="en-US" sz="1700" b="0" i="0" u="none" strike="noStrike" cap="none" spc="0" baseline="0" dirty="0">
                <a:uFillTx/>
              </a:rPr>
              <a:t>.</a:t>
            </a: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1700" dirty="0"/>
          </a:p>
        </p:txBody>
      </p:sp>
      <p:pic>
        <p:nvPicPr>
          <p:cNvPr id="17" name="Picture 16">
            <a:extLst>
              <a:ext uri="{FF2B5EF4-FFF2-40B4-BE49-F238E27FC236}">
                <a16:creationId xmlns:a16="http://schemas.microsoft.com/office/drawing/2014/main" id="{4EE434D6-6B3F-4A70-A126-7936744A7D52}"/>
              </a:ext>
            </a:extLst>
          </p:cNvPr>
          <p:cNvPicPr>
            <a:picLocks noChangeAspect="1"/>
          </p:cNvPicPr>
          <p:nvPr/>
        </p:nvPicPr>
        <p:blipFill rotWithShape="1">
          <a:blip r:embed="rId2">
            <a:extLst>
              <a:ext uri="{28A0092B-C50C-407E-A947-70E740481C1C}">
                <a14:useLocalDpi xmlns:a14="http://schemas.microsoft.com/office/drawing/2010/main" val="0"/>
              </a:ext>
            </a:extLst>
          </a:blip>
          <a:srcRect l="8956" r="14643" b="3"/>
          <a:stretch/>
        </p:blipFill>
        <p:spPr>
          <a:xfrm>
            <a:off x="4726375" y="-3"/>
            <a:ext cx="4228635" cy="3694372"/>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pic>
      <p:pic>
        <p:nvPicPr>
          <p:cNvPr id="19" name="Picture 18" descr="A picture containing indoor, container, glass, clear&#10;&#10;Description automatically generated">
            <a:extLst>
              <a:ext uri="{FF2B5EF4-FFF2-40B4-BE49-F238E27FC236}">
                <a16:creationId xmlns:a16="http://schemas.microsoft.com/office/drawing/2014/main" id="{F0D53510-C0A9-4BBA-98F3-3D6403BEB0C2}"/>
              </a:ext>
            </a:extLst>
          </p:cNvPr>
          <p:cNvPicPr>
            <a:picLocks noChangeAspect="1"/>
          </p:cNvPicPr>
          <p:nvPr/>
        </p:nvPicPr>
        <p:blipFill rotWithShape="1">
          <a:blip r:embed="rId3">
            <a:extLst>
              <a:ext uri="{28A0092B-C50C-407E-A947-70E740481C1C}">
                <a14:useLocalDpi xmlns:a14="http://schemas.microsoft.com/office/drawing/2010/main" val="0"/>
              </a:ext>
            </a:extLst>
          </a:blip>
          <a:srcRect l="15398" r="7803" b="4"/>
          <a:stretch/>
        </p:blipFill>
        <p:spPr>
          <a:xfrm>
            <a:off x="9082588" y="-3"/>
            <a:ext cx="3109415" cy="3694372"/>
          </a:xfrm>
          <a:prstGeom prst="rect">
            <a:avLst/>
          </a:prstGeom>
        </p:spPr>
      </p:pic>
      <p:pic>
        <p:nvPicPr>
          <p:cNvPr id="13" name="Picture 12">
            <a:extLst>
              <a:ext uri="{FF2B5EF4-FFF2-40B4-BE49-F238E27FC236}">
                <a16:creationId xmlns:a16="http://schemas.microsoft.com/office/drawing/2014/main" id="{2B7C5D48-D15A-448E-A6C1-0FF1FF3F5A90}"/>
              </a:ext>
            </a:extLst>
          </p:cNvPr>
          <p:cNvPicPr>
            <a:picLocks noChangeAspect="1"/>
          </p:cNvPicPr>
          <p:nvPr/>
        </p:nvPicPr>
        <p:blipFill rotWithShape="1">
          <a:blip r:embed="rId4">
            <a:extLst>
              <a:ext uri="{28A0092B-C50C-407E-A947-70E740481C1C}">
                <a14:useLocalDpi xmlns:a14="http://schemas.microsoft.com/office/drawing/2010/main" val="0"/>
              </a:ext>
            </a:extLst>
          </a:blip>
          <a:srcRect r="7615" b="-1"/>
          <a:stretch/>
        </p:blipFill>
        <p:spPr>
          <a:xfrm>
            <a:off x="4726725" y="3802960"/>
            <a:ext cx="4228282" cy="3055043"/>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15" name="Picture 14">
            <a:extLst>
              <a:ext uri="{FF2B5EF4-FFF2-40B4-BE49-F238E27FC236}">
                <a16:creationId xmlns:a16="http://schemas.microsoft.com/office/drawing/2014/main" id="{DF66F57D-2399-43BB-ABC0-584FA8A2AEA3}"/>
              </a:ext>
            </a:extLst>
          </p:cNvPr>
          <p:cNvPicPr>
            <a:picLocks noChangeAspect="1"/>
          </p:cNvPicPr>
          <p:nvPr/>
        </p:nvPicPr>
        <p:blipFill rotWithShape="1">
          <a:blip r:embed="rId5">
            <a:extLst>
              <a:ext uri="{28A0092B-C50C-407E-A947-70E740481C1C}">
                <a14:useLocalDpi xmlns:a14="http://schemas.microsoft.com/office/drawing/2010/main" val="0"/>
              </a:ext>
            </a:extLst>
          </a:blip>
          <a:srcRect l="15251" r="16811" b="-1"/>
          <a:stretch/>
        </p:blipFill>
        <p:spPr>
          <a:xfrm>
            <a:off x="9082585" y="3802960"/>
            <a:ext cx="3109415" cy="3055043"/>
          </a:xfrm>
          <a:prstGeom prst="rect">
            <a:avLst/>
          </a:prstGeom>
        </p:spPr>
      </p:pic>
      <p:pic>
        <p:nvPicPr>
          <p:cNvPr id="11" name="Picture 10" descr="Icon&#10;&#10;Description automatically generated">
            <a:extLst>
              <a:ext uri="{FF2B5EF4-FFF2-40B4-BE49-F238E27FC236}">
                <a16:creationId xmlns:a16="http://schemas.microsoft.com/office/drawing/2014/main" id="{AC6B8E31-FA43-4ACF-9019-7EE9F1F22E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339" y="5921853"/>
            <a:ext cx="1163934" cy="5956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07C8D14-096A-491D-8231-9F660B645FDA}"/>
              </a:ext>
            </a:extLst>
          </p:cNvPr>
          <p:cNvSpPr txBox="1">
            <a:spLocks noGrp="1"/>
          </p:cNvSpPr>
          <p:nvPr>
            <p:ph type="title"/>
          </p:nvPr>
        </p:nvSpPr>
        <p:spPr>
          <a:xfrm>
            <a:off x="971368" y="371719"/>
            <a:ext cx="6125964" cy="1906863"/>
          </a:xfrm>
        </p:spPr>
        <p:txBody>
          <a:bodyPr vert="horz" lIns="91440" tIns="45720" rIns="91440" bIns="45720" rtlCol="0" anchor="b">
            <a:normAutofit/>
          </a:bodyPr>
          <a:lstStyle/>
          <a:p>
            <a:pPr lvl="0">
              <a:spcBef>
                <a:spcPct val="0"/>
              </a:spcBef>
            </a:pPr>
            <a:r>
              <a:rPr lang="en-US" kern="1200">
                <a:solidFill>
                  <a:schemeClr val="tx1"/>
                </a:solidFill>
                <a:latin typeface="+mj-lt"/>
                <a:ea typeface="+mj-ea"/>
                <a:cs typeface="+mj-cs"/>
              </a:rPr>
              <a:t>What would Santa smell like?</a:t>
            </a:r>
          </a:p>
        </p:txBody>
      </p:sp>
      <p:sp>
        <p:nvSpPr>
          <p:cNvPr id="2" name="Rectangle 3">
            <a:extLst>
              <a:ext uri="{FF2B5EF4-FFF2-40B4-BE49-F238E27FC236}">
                <a16:creationId xmlns:a16="http://schemas.microsoft.com/office/drawing/2014/main" id="{C88B4992-CBFC-4948-A481-7A7040B9B01E}"/>
              </a:ext>
            </a:extLst>
          </p:cNvPr>
          <p:cNvSpPr/>
          <p:nvPr/>
        </p:nvSpPr>
        <p:spPr>
          <a:xfrm>
            <a:off x="971368" y="2711395"/>
            <a:ext cx="4114801" cy="3465568"/>
          </a:xfrm>
          <a:prstGeom prst="rect">
            <a:avLst/>
          </a:prstGeom>
        </p:spPr>
        <p:txBody>
          <a:bodyPr vert="horz" lIns="91440" tIns="45720" rIns="91440" bIns="45720" rtlCol="0" anchorCtr="0" compatLnSpc="1">
            <a:normAutofit/>
          </a:bodyPr>
          <a:lstStyle/>
          <a:p>
            <a:pPr marR="0" lvl="0" fontAlgn="auto">
              <a:lnSpc>
                <a:spcPct val="90000"/>
              </a:lnSpc>
              <a:spcBef>
                <a:spcPts val="0"/>
              </a:spcBef>
              <a:spcAft>
                <a:spcPts val="600"/>
              </a:spcAft>
              <a:tabLst/>
              <a:defRPr sz="1800" b="0" i="0" u="none" strike="noStrike" kern="0" cap="none" spc="0" baseline="0">
                <a:solidFill>
                  <a:srgbClr val="000000"/>
                </a:solidFill>
                <a:uFillTx/>
              </a:defRPr>
            </a:pPr>
            <a:r>
              <a:rPr lang="en-US" sz="1700" b="0" i="0" u="none" strike="noStrike" cap="none" spc="0" baseline="0" dirty="0">
                <a:uFillTx/>
              </a:rPr>
              <a:t>Santa </a:t>
            </a:r>
            <a:r>
              <a:rPr lang="en-US" sz="1700" b="1" i="1" u="none" strike="noStrike" cap="none" spc="0" baseline="0" dirty="0">
                <a:uFillTx/>
              </a:rPr>
              <a:t>smells of brass and of saddle soap from holding</a:t>
            </a:r>
            <a:r>
              <a:rPr lang="en-US" sz="1700" b="0" i="0" u="none" strike="noStrike" cap="none" spc="0" baseline="0" dirty="0">
                <a:uFillTx/>
              </a:rPr>
              <a:t> </a:t>
            </a:r>
            <a:r>
              <a:rPr lang="en-US" sz="1700" b="1" i="1" u="none" strike="noStrike" cap="none" spc="0" baseline="0" dirty="0">
                <a:uFillTx/>
              </a:rPr>
              <a:t>reins all night</a:t>
            </a:r>
            <a:r>
              <a:rPr lang="en-US" sz="1700" b="0" i="0" u="none" strike="noStrike" cap="none" spc="0" baseline="0" dirty="0">
                <a:uFillTx/>
              </a:rPr>
              <a:t>. His </a:t>
            </a:r>
            <a:r>
              <a:rPr lang="en-US" sz="1700" b="1" i="1" u="none" strike="noStrike" cap="none" spc="0" baseline="0" dirty="0">
                <a:uFillTx/>
              </a:rPr>
              <a:t>ancient beard smells of lanolin and pipe tobacco</a:t>
            </a:r>
            <a:r>
              <a:rPr lang="en-US" sz="1700" b="0" i="0" u="none" strike="noStrike" cap="none" spc="0" baseline="0" dirty="0">
                <a:uFillTx/>
              </a:rPr>
              <a:t>, he also smells of </a:t>
            </a:r>
            <a:r>
              <a:rPr lang="en-US" sz="1700" b="1" i="1" u="none" strike="noStrike" cap="none" spc="0" baseline="0" dirty="0">
                <a:uFillTx/>
              </a:rPr>
              <a:t>leather, boot polish, velvet and moth balls</a:t>
            </a:r>
            <a:r>
              <a:rPr lang="en-US" sz="1700" b="0" i="0" u="none" strike="noStrike" cap="none" spc="0" baseline="0" dirty="0">
                <a:uFillTx/>
              </a:rPr>
              <a:t>. </a:t>
            </a:r>
          </a:p>
          <a:p>
            <a:pPr marR="0" lvl="0" fontAlgn="auto">
              <a:lnSpc>
                <a:spcPct val="90000"/>
              </a:lnSpc>
              <a:spcBef>
                <a:spcPts val="0"/>
              </a:spcBef>
              <a:spcAft>
                <a:spcPts val="600"/>
              </a:spcAft>
              <a:tabLst/>
              <a:defRPr sz="1800" b="0" i="0" u="none" strike="noStrike" kern="0" cap="none" spc="0" baseline="0">
                <a:solidFill>
                  <a:srgbClr val="000000"/>
                </a:solidFill>
                <a:uFillTx/>
              </a:defRPr>
            </a:pPr>
            <a:endParaRPr lang="en-US" sz="1700" b="0" i="0" u="none" strike="noStrike" cap="none" spc="0" baseline="0" dirty="0">
              <a:uFillTx/>
            </a:endParaRPr>
          </a:p>
          <a:p>
            <a:pPr>
              <a:lnSpc>
                <a:spcPct val="90000"/>
              </a:lnSpc>
              <a:spcAft>
                <a:spcPts val="600"/>
              </a:spcAft>
              <a:defRPr sz="1800" b="0" i="0" u="none" strike="noStrike" kern="0" cap="none" spc="0" baseline="0">
                <a:solidFill>
                  <a:srgbClr val="000000"/>
                </a:solidFill>
                <a:uFillTx/>
              </a:defRPr>
            </a:pPr>
            <a:r>
              <a:rPr lang="en-US" sz="1700" b="0" i="0" u="none" strike="noStrike" cap="none" spc="0" baseline="0" dirty="0">
                <a:uFillTx/>
              </a:rPr>
              <a:t>Others said </a:t>
            </a:r>
            <a:r>
              <a:rPr lang="en-US" sz="1700" b="1" i="1" u="none" strike="noStrike" cap="none" spc="0" baseline="0" dirty="0">
                <a:uFillTx/>
              </a:rPr>
              <a:t>Santa smells of reindeer droppings</a:t>
            </a:r>
            <a:r>
              <a:rPr lang="en-US" sz="1700" b="0" i="0" u="none" strike="noStrike" cap="none" spc="0" baseline="0" dirty="0">
                <a:uFillTx/>
              </a:rPr>
              <a:t>!</a:t>
            </a:r>
          </a:p>
          <a:p>
            <a:pPr marR="0" lvl="0" fontAlgn="auto">
              <a:lnSpc>
                <a:spcPct val="90000"/>
              </a:lnSpc>
              <a:spcBef>
                <a:spcPts val="0"/>
              </a:spcBef>
              <a:spcAft>
                <a:spcPts val="600"/>
              </a:spcAft>
              <a:tabLst/>
              <a:defRPr sz="1800" b="0" i="0" u="none" strike="noStrike" kern="0" cap="none" spc="0" baseline="0">
                <a:solidFill>
                  <a:srgbClr val="000000"/>
                </a:solidFill>
                <a:uFillTx/>
              </a:defRPr>
            </a:pPr>
            <a:endParaRPr lang="en-US" sz="1700" b="0" i="0" u="none" strike="noStrike" cap="none" spc="0" baseline="0" dirty="0">
              <a:uFillTx/>
            </a:endParaRPr>
          </a:p>
          <a:p>
            <a:pPr marR="0" lvl="0" fontAlgn="auto">
              <a:lnSpc>
                <a:spcPct val="90000"/>
              </a:lnSpc>
              <a:spcBef>
                <a:spcPts val="0"/>
              </a:spcBef>
              <a:spcAft>
                <a:spcPts val="600"/>
              </a:spcAft>
              <a:tabLst/>
              <a:defRPr sz="1800" b="0" i="0" u="none" strike="noStrike" kern="0" cap="none" spc="0" baseline="0">
                <a:solidFill>
                  <a:srgbClr val="000000"/>
                </a:solidFill>
                <a:uFillTx/>
              </a:defRPr>
            </a:pPr>
            <a:r>
              <a:rPr lang="en-US" sz="1700" b="0" i="0" u="none" strike="noStrike" cap="none" spc="0" baseline="0" dirty="0">
                <a:uFillTx/>
              </a:rPr>
              <a:t>Some said Santa smells of </a:t>
            </a:r>
            <a:r>
              <a:rPr lang="en-US" sz="1700" b="1" i="1" u="none" strike="noStrike" cap="none" spc="0" baseline="0" dirty="0">
                <a:uFillTx/>
              </a:rPr>
              <a:t>pine trees,</a:t>
            </a:r>
            <a:r>
              <a:rPr lang="en-US" sz="1700" b="0" i="0" u="none" strike="noStrike" cap="none" spc="0" baseline="0" dirty="0">
                <a:uFillTx/>
              </a:rPr>
              <a:t> brushing past them on his journey and again when placing presents under trees in hopeful homes. </a:t>
            </a:r>
          </a:p>
        </p:txBody>
      </p:sp>
      <p:pic>
        <p:nvPicPr>
          <p:cNvPr id="15" name="Picture 14" descr="A picture containing indoor, person&#10;&#10;Description automatically generated">
            <a:extLst>
              <a:ext uri="{FF2B5EF4-FFF2-40B4-BE49-F238E27FC236}">
                <a16:creationId xmlns:a16="http://schemas.microsoft.com/office/drawing/2014/main" id="{2493AFE9-C8EF-4DD6-A507-A2D69A58F673}"/>
              </a:ext>
            </a:extLst>
          </p:cNvPr>
          <p:cNvPicPr>
            <a:picLocks noChangeAspect="1"/>
          </p:cNvPicPr>
          <p:nvPr/>
        </p:nvPicPr>
        <p:blipFill rotWithShape="1">
          <a:blip r:embed="rId2">
            <a:extLst>
              <a:ext uri="{28A0092B-C50C-407E-A947-70E740481C1C}">
                <a14:useLocalDpi xmlns:a14="http://schemas.microsoft.com/office/drawing/2010/main" val="0"/>
              </a:ext>
            </a:extLst>
          </a:blip>
          <a:srcRect l="6162" r="13314" b="3"/>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3" name="Picture 12">
            <a:extLst>
              <a:ext uri="{FF2B5EF4-FFF2-40B4-BE49-F238E27FC236}">
                <a16:creationId xmlns:a16="http://schemas.microsoft.com/office/drawing/2014/main" id="{FEC898DA-358A-4AC0-9DEB-60E06D0F0D70}"/>
              </a:ext>
            </a:extLst>
          </p:cNvPr>
          <p:cNvPicPr>
            <a:picLocks noChangeAspect="1"/>
          </p:cNvPicPr>
          <p:nvPr/>
        </p:nvPicPr>
        <p:blipFill rotWithShape="1">
          <a:blip r:embed="rId3">
            <a:extLst>
              <a:ext uri="{28A0092B-C50C-407E-A947-70E740481C1C}">
                <a14:useLocalDpi xmlns:a14="http://schemas.microsoft.com/office/drawing/2010/main" val="0"/>
              </a:ext>
            </a:extLst>
          </a:blip>
          <a:srcRect l="9324" r="24271" b="2"/>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17" name="Picture 16">
            <a:extLst>
              <a:ext uri="{FF2B5EF4-FFF2-40B4-BE49-F238E27FC236}">
                <a16:creationId xmlns:a16="http://schemas.microsoft.com/office/drawing/2014/main" id="{A7E8FAB8-0109-4C37-839B-5199B5F5F256}"/>
              </a:ext>
            </a:extLst>
          </p:cNvPr>
          <p:cNvPicPr>
            <a:picLocks noChangeAspect="1"/>
          </p:cNvPicPr>
          <p:nvPr/>
        </p:nvPicPr>
        <p:blipFill rotWithShape="1">
          <a:blip r:embed="rId4">
            <a:extLst>
              <a:ext uri="{28A0092B-C50C-407E-A947-70E740481C1C}">
                <a14:useLocalDpi xmlns:a14="http://schemas.microsoft.com/office/drawing/2010/main" val="0"/>
              </a:ext>
            </a:extLst>
          </a:blip>
          <a:srcRect r="13555" b="-2"/>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pic>
        <p:nvPicPr>
          <p:cNvPr id="10" name="Picture 9" descr="Icon&#10;&#10;Description automatically generated">
            <a:extLst>
              <a:ext uri="{FF2B5EF4-FFF2-40B4-BE49-F238E27FC236}">
                <a16:creationId xmlns:a16="http://schemas.microsoft.com/office/drawing/2014/main" id="{852C4588-1578-4D53-A781-C3DBD5069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768" y="6014246"/>
            <a:ext cx="1163934" cy="595628"/>
          </a:xfrm>
          <a:prstGeom prst="rect">
            <a:avLst/>
          </a:prstGeom>
        </p:spPr>
      </p:pic>
    </p:spTree>
    <p:extLst>
      <p:ext uri="{BB962C8B-B14F-4D97-AF65-F5344CB8AC3E}">
        <p14:creationId xmlns:p14="http://schemas.microsoft.com/office/powerpoint/2010/main" val="132288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CF0AB92-7B20-48E3-A048-CE316F667D64}"/>
              </a:ext>
            </a:extLst>
          </p:cNvPr>
          <p:cNvSpPr txBox="1">
            <a:spLocks noGrp="1"/>
          </p:cNvSpPr>
          <p:nvPr>
            <p:ph idx="1"/>
          </p:nvPr>
        </p:nvSpPr>
        <p:spPr>
          <a:xfrm>
            <a:off x="812801" y="1513423"/>
            <a:ext cx="10541002" cy="4663540"/>
          </a:xfrm>
        </p:spPr>
        <p:txBody>
          <a:bodyPr/>
          <a:lstStyle/>
          <a:p>
            <a:pPr marL="0" lvl="0" indent="0">
              <a:buNone/>
            </a:pPr>
            <a:r>
              <a:rPr lang="en-GB" dirty="0"/>
              <a:t>Tooth paste</a:t>
            </a:r>
          </a:p>
          <a:p>
            <a:pPr marL="0" lvl="0" indent="0">
              <a:buNone/>
            </a:pPr>
            <a:endParaRPr lang="en-GB" dirty="0"/>
          </a:p>
          <a:p>
            <a:pPr marL="0" lvl="0" indent="0">
              <a:buNone/>
            </a:pPr>
            <a:r>
              <a:rPr lang="en-GB" dirty="0"/>
              <a:t>What do you smell? </a:t>
            </a:r>
          </a:p>
          <a:p>
            <a:pPr marL="0" lvl="0" indent="0">
              <a:buNone/>
            </a:pPr>
            <a:endParaRPr lang="en-GB" dirty="0"/>
          </a:p>
          <a:p>
            <a:pPr marL="0" lvl="0" indent="0">
              <a:buNone/>
            </a:pPr>
            <a:r>
              <a:rPr lang="en-GB" dirty="0"/>
              <a:t>How would you describe the mint smell? Is it…</a:t>
            </a:r>
          </a:p>
          <a:p>
            <a:pPr marL="0" indent="0">
              <a:buNone/>
            </a:pPr>
            <a:r>
              <a:rPr lang="en-GB" dirty="0"/>
              <a:t>Peppermint, spearmint, fresh, sweet, sharp?</a:t>
            </a:r>
          </a:p>
          <a:p>
            <a:pPr marL="0" lvl="0" indent="0">
              <a:buNone/>
            </a:pPr>
            <a:endParaRPr lang="en-GB" dirty="0"/>
          </a:p>
          <a:p>
            <a:pPr marL="0" lvl="0" indent="0">
              <a:buNone/>
            </a:pPr>
            <a:r>
              <a:rPr lang="en-GB" dirty="0"/>
              <a:t>Does it feel cool in your nose? </a:t>
            </a:r>
          </a:p>
          <a:p>
            <a:pPr marL="0" lvl="0" indent="0">
              <a:buNone/>
            </a:pPr>
            <a:endParaRPr lang="en-GB" dirty="0"/>
          </a:p>
          <a:p>
            <a:pPr marL="0" lvl="0" indent="0">
              <a:buNone/>
            </a:pPr>
            <a:endParaRPr lang="en-GB" dirty="0"/>
          </a:p>
          <a:p>
            <a:pPr marL="0" lvl="0" indent="0">
              <a:buNone/>
            </a:pPr>
            <a:endParaRPr lang="en-GB" dirty="0"/>
          </a:p>
        </p:txBody>
      </p:sp>
      <p:sp>
        <p:nvSpPr>
          <p:cNvPr id="3" name="Title 1">
            <a:extLst>
              <a:ext uri="{FF2B5EF4-FFF2-40B4-BE49-F238E27FC236}">
                <a16:creationId xmlns:a16="http://schemas.microsoft.com/office/drawing/2014/main" id="{F4E35AF9-2023-4558-BCDB-E48E9F724C62}"/>
              </a:ext>
            </a:extLst>
          </p:cNvPr>
          <p:cNvSpPr txBox="1"/>
          <p:nvPr/>
        </p:nvSpPr>
        <p:spPr>
          <a:xfrm>
            <a:off x="838203" y="365129"/>
            <a:ext cx="10515600" cy="827568"/>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Light"/>
              </a:rPr>
              <a:t>What would </a:t>
            </a:r>
            <a:r>
              <a:rPr lang="en-GB" sz="4400" b="0" i="0" u="none" strike="noStrike" kern="1200" cap="none" spc="0" baseline="0">
                <a:solidFill>
                  <a:srgbClr val="FF0000"/>
                </a:solidFill>
                <a:uFillTx/>
                <a:latin typeface="Calibri Light"/>
              </a:rPr>
              <a:t>Santa</a:t>
            </a:r>
            <a:r>
              <a:rPr lang="en-GB" sz="4400" b="0" i="0" u="none" strike="noStrike" kern="1200" cap="none" spc="0" baseline="0">
                <a:solidFill>
                  <a:srgbClr val="000000"/>
                </a:solidFill>
                <a:uFillTx/>
                <a:latin typeface="Calibri Light"/>
              </a:rPr>
              <a:t> smell like? Time to smell!!</a:t>
            </a:r>
          </a:p>
        </p:txBody>
      </p:sp>
      <p:sp>
        <p:nvSpPr>
          <p:cNvPr id="6" name="TextBox 5">
            <a:extLst>
              <a:ext uri="{FF2B5EF4-FFF2-40B4-BE49-F238E27FC236}">
                <a16:creationId xmlns:a16="http://schemas.microsoft.com/office/drawing/2014/main" id="{DD773F1C-65A4-4E35-BD3B-BDFB8993B958}"/>
              </a:ext>
            </a:extLst>
          </p:cNvPr>
          <p:cNvSpPr txBox="1"/>
          <p:nvPr/>
        </p:nvSpPr>
        <p:spPr>
          <a:xfrm>
            <a:off x="6686934" y="6176964"/>
            <a:ext cx="2239621" cy="369335"/>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a:t>
            </a:r>
          </a:p>
        </p:txBody>
      </p:sp>
      <p:pic>
        <p:nvPicPr>
          <p:cNvPr id="7" name="Picture 6" descr="A toothbrush next to a toothpaste tube&#10;&#10;Description automatically generated with medium confidence">
            <a:extLst>
              <a:ext uri="{FF2B5EF4-FFF2-40B4-BE49-F238E27FC236}">
                <a16:creationId xmlns:a16="http://schemas.microsoft.com/office/drawing/2014/main" id="{28B92A72-696C-4370-8D0F-C224D76C8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149" y="1858136"/>
            <a:ext cx="2990389" cy="2009013"/>
          </a:xfrm>
          <a:prstGeom prst="rect">
            <a:avLst/>
          </a:prstGeom>
        </p:spPr>
      </p:pic>
      <p:pic>
        <p:nvPicPr>
          <p:cNvPr id="8" name="Picture 7" descr="Icon&#10;&#10;Description automatically generated">
            <a:extLst>
              <a:ext uri="{FF2B5EF4-FFF2-40B4-BE49-F238E27FC236}">
                <a16:creationId xmlns:a16="http://schemas.microsoft.com/office/drawing/2014/main" id="{355DE733-8E17-47ED-B9FC-C7CAC9A77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869" y="5897243"/>
            <a:ext cx="1163934" cy="595628"/>
          </a:xfrm>
          <a:prstGeom prst="rect">
            <a:avLst/>
          </a:prstGeom>
        </p:spPr>
      </p:pic>
    </p:spTree>
    <p:extLst>
      <p:ext uri="{BB962C8B-B14F-4D97-AF65-F5344CB8AC3E}">
        <p14:creationId xmlns:p14="http://schemas.microsoft.com/office/powerpoint/2010/main" val="276487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CF0AB92-7B20-48E3-A048-CE316F667D64}"/>
              </a:ext>
            </a:extLst>
          </p:cNvPr>
          <p:cNvSpPr txBox="1">
            <a:spLocks noGrp="1"/>
          </p:cNvSpPr>
          <p:nvPr>
            <p:ph idx="1"/>
          </p:nvPr>
        </p:nvSpPr>
        <p:spPr>
          <a:xfrm>
            <a:off x="812801" y="1513423"/>
            <a:ext cx="10541002" cy="4663540"/>
          </a:xfrm>
        </p:spPr>
        <p:txBody>
          <a:bodyPr/>
          <a:lstStyle/>
          <a:p>
            <a:pPr marL="0" lvl="0" indent="0">
              <a:buNone/>
            </a:pPr>
            <a:r>
              <a:rPr lang="en-GB" dirty="0"/>
              <a:t>Rosemary</a:t>
            </a:r>
          </a:p>
          <a:p>
            <a:pPr marL="0" lvl="0" indent="0">
              <a:buNone/>
            </a:pPr>
            <a:endParaRPr lang="en-GB" dirty="0"/>
          </a:p>
          <a:p>
            <a:pPr marL="0" lvl="0" indent="0">
              <a:buNone/>
            </a:pPr>
            <a:r>
              <a:rPr lang="en-GB" dirty="0"/>
              <a:t>What do you smell? </a:t>
            </a:r>
          </a:p>
          <a:p>
            <a:pPr marL="0" lvl="0" indent="0">
              <a:buNone/>
            </a:pPr>
            <a:endParaRPr lang="en-GB" dirty="0"/>
          </a:p>
          <a:p>
            <a:pPr marL="0" lvl="0" indent="0">
              <a:buNone/>
            </a:pPr>
            <a:r>
              <a:rPr lang="en-GB" dirty="0"/>
              <a:t>How would you describe it? Is it…</a:t>
            </a:r>
          </a:p>
          <a:p>
            <a:pPr marL="0" lvl="0" indent="0">
              <a:buNone/>
            </a:pPr>
            <a:r>
              <a:rPr lang="en-GB" dirty="0"/>
              <a:t>Herbal, piney, fresh, strong or mild?</a:t>
            </a:r>
          </a:p>
          <a:p>
            <a:pPr marL="0" lvl="0" indent="0">
              <a:buNone/>
            </a:pPr>
            <a:endParaRPr lang="en-GB" dirty="0"/>
          </a:p>
          <a:p>
            <a:pPr marL="0" lvl="0" indent="0">
              <a:buNone/>
            </a:pPr>
            <a:r>
              <a:rPr lang="en-GB" dirty="0"/>
              <a:t>How does it make you feel? </a:t>
            </a:r>
          </a:p>
          <a:p>
            <a:pPr marL="0" lvl="0" indent="0">
              <a:buNone/>
            </a:pPr>
            <a:endParaRPr lang="en-GB" dirty="0"/>
          </a:p>
          <a:p>
            <a:pPr marL="0" lvl="0" indent="0">
              <a:buNone/>
            </a:pPr>
            <a:endParaRPr lang="en-GB" dirty="0"/>
          </a:p>
        </p:txBody>
      </p:sp>
      <p:sp>
        <p:nvSpPr>
          <p:cNvPr id="3" name="Title 1">
            <a:extLst>
              <a:ext uri="{FF2B5EF4-FFF2-40B4-BE49-F238E27FC236}">
                <a16:creationId xmlns:a16="http://schemas.microsoft.com/office/drawing/2014/main" id="{F4E35AF9-2023-4558-BCDB-E48E9F724C62}"/>
              </a:ext>
            </a:extLst>
          </p:cNvPr>
          <p:cNvSpPr txBox="1"/>
          <p:nvPr/>
        </p:nvSpPr>
        <p:spPr>
          <a:xfrm>
            <a:off x="838203" y="365129"/>
            <a:ext cx="10515600" cy="827568"/>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Light"/>
              </a:rPr>
              <a:t>What would </a:t>
            </a:r>
            <a:r>
              <a:rPr lang="en-GB" sz="4400" b="0" i="0" u="none" strike="noStrike" kern="1200" cap="none" spc="0" baseline="0">
                <a:solidFill>
                  <a:srgbClr val="FF0000"/>
                </a:solidFill>
                <a:uFillTx/>
                <a:latin typeface="Calibri Light"/>
              </a:rPr>
              <a:t>Santa</a:t>
            </a:r>
            <a:r>
              <a:rPr lang="en-GB" sz="4400" b="0" i="0" u="none" strike="noStrike" kern="1200" cap="none" spc="0" baseline="0">
                <a:solidFill>
                  <a:srgbClr val="000000"/>
                </a:solidFill>
                <a:uFillTx/>
                <a:latin typeface="Calibri Light"/>
              </a:rPr>
              <a:t> smell like? Time to smell!!</a:t>
            </a:r>
          </a:p>
        </p:txBody>
      </p:sp>
      <p:sp>
        <p:nvSpPr>
          <p:cNvPr id="6" name="TextBox 5">
            <a:extLst>
              <a:ext uri="{FF2B5EF4-FFF2-40B4-BE49-F238E27FC236}">
                <a16:creationId xmlns:a16="http://schemas.microsoft.com/office/drawing/2014/main" id="{DD773F1C-65A4-4E35-BD3B-BDFB8993B958}"/>
              </a:ext>
            </a:extLst>
          </p:cNvPr>
          <p:cNvSpPr txBox="1"/>
          <p:nvPr/>
        </p:nvSpPr>
        <p:spPr>
          <a:xfrm>
            <a:off x="6686934" y="6176964"/>
            <a:ext cx="2239621" cy="369335"/>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a:t>
            </a:r>
          </a:p>
        </p:txBody>
      </p:sp>
      <p:pic>
        <p:nvPicPr>
          <p:cNvPr id="7" name="Picture 6" descr="A picture containing vegetable&#10;&#10;Description automatically generated">
            <a:extLst>
              <a:ext uri="{FF2B5EF4-FFF2-40B4-BE49-F238E27FC236}">
                <a16:creationId xmlns:a16="http://schemas.microsoft.com/office/drawing/2014/main" id="{3C580BEA-3149-49B1-8844-23A1C94A7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481" y="1844040"/>
            <a:ext cx="2954040" cy="1794510"/>
          </a:xfrm>
          <a:prstGeom prst="rect">
            <a:avLst/>
          </a:prstGeom>
        </p:spPr>
      </p:pic>
      <p:sp>
        <p:nvSpPr>
          <p:cNvPr id="9" name="TextBox 8">
            <a:extLst>
              <a:ext uri="{FF2B5EF4-FFF2-40B4-BE49-F238E27FC236}">
                <a16:creationId xmlns:a16="http://schemas.microsoft.com/office/drawing/2014/main" id="{73131083-3216-44F2-B5BF-471A42EC3BB4}"/>
              </a:ext>
            </a:extLst>
          </p:cNvPr>
          <p:cNvSpPr txBox="1"/>
          <p:nvPr/>
        </p:nvSpPr>
        <p:spPr>
          <a:xfrm>
            <a:off x="8029575" y="3733800"/>
            <a:ext cx="2981325" cy="584775"/>
          </a:xfrm>
          <a:prstGeom prst="rect">
            <a:avLst/>
          </a:prstGeom>
          <a:noFill/>
        </p:spPr>
        <p:txBody>
          <a:bodyPr wrap="square" rtlCol="0">
            <a:spAutoFit/>
          </a:bodyPr>
          <a:lstStyle/>
          <a:p>
            <a:pPr algn="ctr"/>
            <a:r>
              <a:rPr lang="en-US" sz="1600" i="1" dirty="0"/>
              <a:t>If you don’t have fresh rosemary, you can use dried</a:t>
            </a:r>
            <a:endParaRPr lang="en-GB" sz="1600" i="1" dirty="0"/>
          </a:p>
        </p:txBody>
      </p:sp>
      <p:pic>
        <p:nvPicPr>
          <p:cNvPr id="8" name="Picture 7" descr="Icon&#10;&#10;Description automatically generated">
            <a:extLst>
              <a:ext uri="{FF2B5EF4-FFF2-40B4-BE49-F238E27FC236}">
                <a16:creationId xmlns:a16="http://schemas.microsoft.com/office/drawing/2014/main" id="{3AEC8FEA-11E9-416A-A9DC-2A792BEF9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869" y="5897243"/>
            <a:ext cx="1163934" cy="595628"/>
          </a:xfrm>
          <a:prstGeom prst="rect">
            <a:avLst/>
          </a:prstGeom>
        </p:spPr>
      </p:pic>
    </p:spTree>
    <p:extLst>
      <p:ext uri="{BB962C8B-B14F-4D97-AF65-F5344CB8AC3E}">
        <p14:creationId xmlns:p14="http://schemas.microsoft.com/office/powerpoint/2010/main" val="303486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1021</Words>
  <Application>Microsoft Macintosh PowerPoint</Application>
  <PresentationFormat>Widescreen</PresentationFormat>
  <Paragraphs>95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What would Santa smell like?</vt:lpstr>
      <vt:lpstr>PowerPoint Presentation</vt:lpstr>
      <vt:lpstr>What would Santa smell like?</vt:lpstr>
      <vt:lpstr>What would Santa smell like?</vt:lpstr>
      <vt:lpstr>What would Santa smell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OsborneV</dc:creator>
  <cp:lastModifiedBy>Julie Young</cp:lastModifiedBy>
  <cp:revision>15</cp:revision>
  <cp:lastPrinted>2021-11-15T11:31:56Z</cp:lastPrinted>
  <dcterms:created xsi:type="dcterms:W3CDTF">2020-12-02T11:35:02Z</dcterms:created>
  <dcterms:modified xsi:type="dcterms:W3CDTF">2021-11-17T09:07:31Z</dcterms:modified>
</cp:coreProperties>
</file>